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46"/>
  </p:notesMasterIdLst>
  <p:handoutMasterIdLst>
    <p:handoutMasterId r:id="rId47"/>
  </p:handoutMasterIdLst>
  <p:sldIdLst>
    <p:sldId id="292" r:id="rId2"/>
    <p:sldId id="808" r:id="rId3"/>
    <p:sldId id="810" r:id="rId4"/>
    <p:sldId id="811" r:id="rId5"/>
    <p:sldId id="806" r:id="rId6"/>
    <p:sldId id="334" r:id="rId7"/>
    <p:sldId id="807" r:id="rId8"/>
    <p:sldId id="805" r:id="rId9"/>
    <p:sldId id="804" r:id="rId10"/>
    <p:sldId id="337" r:id="rId11"/>
    <p:sldId id="398" r:id="rId12"/>
    <p:sldId id="816" r:id="rId13"/>
    <p:sldId id="399" r:id="rId14"/>
    <p:sldId id="293" r:id="rId15"/>
    <p:sldId id="817" r:id="rId16"/>
    <p:sldId id="821" r:id="rId17"/>
    <p:sldId id="352" r:id="rId18"/>
    <p:sldId id="818" r:id="rId19"/>
    <p:sldId id="294" r:id="rId20"/>
    <p:sldId id="295" r:id="rId21"/>
    <p:sldId id="301" r:id="rId22"/>
    <p:sldId id="296" r:id="rId23"/>
    <p:sldId id="297" r:id="rId24"/>
    <p:sldId id="299" r:id="rId25"/>
    <p:sldId id="300" r:id="rId26"/>
    <p:sldId id="302" r:id="rId27"/>
    <p:sldId id="303" r:id="rId28"/>
    <p:sldId id="814" r:id="rId29"/>
    <p:sldId id="304" r:id="rId30"/>
    <p:sldId id="813" r:id="rId31"/>
    <p:sldId id="815" r:id="rId32"/>
    <p:sldId id="819" r:id="rId33"/>
    <p:sldId id="349" r:id="rId34"/>
    <p:sldId id="812" r:id="rId35"/>
    <p:sldId id="347" r:id="rId36"/>
    <p:sldId id="350" r:id="rId37"/>
    <p:sldId id="809" r:id="rId38"/>
    <p:sldId id="820" r:id="rId39"/>
    <p:sldId id="348" r:id="rId40"/>
    <p:sldId id="298" r:id="rId41"/>
    <p:sldId id="797" r:id="rId42"/>
    <p:sldId id="798" r:id="rId43"/>
    <p:sldId id="801" r:id="rId44"/>
    <p:sldId id="802" r:id="rId45"/>
  </p:sldIdLst>
  <p:sldSz cx="9144000" cy="6858000" type="screen4x3"/>
  <p:notesSz cx="6743700" cy="9893300"/>
  <p:defaultTextStyle>
    <a:defPPr>
      <a:defRPr lang="fr-FR"/>
    </a:defPPr>
    <a:lvl1pPr algn="l" rtl="0" fontAlgn="base">
      <a:spcBef>
        <a:spcPct val="0"/>
      </a:spcBef>
      <a:spcAft>
        <a:spcPct val="0"/>
      </a:spcAft>
      <a:defRPr sz="2400" kern="1200">
        <a:solidFill>
          <a:schemeClr val="tx1"/>
        </a:solidFill>
        <a:latin typeface="Times New Roman" charset="0"/>
        <a:ea typeface="ＭＳ Ｐゴシック" charset="0"/>
        <a:cs typeface="+mn-cs"/>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mn-cs"/>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mn-cs"/>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mn-cs"/>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mn-cs"/>
      </a:defRPr>
    </a:lvl5pPr>
    <a:lvl6pPr marL="2286000" algn="l" defTabSz="457200" rtl="0" eaLnBrk="1" latinLnBrk="0" hangingPunct="1">
      <a:defRPr sz="2400" kern="1200">
        <a:solidFill>
          <a:schemeClr val="tx1"/>
        </a:solidFill>
        <a:latin typeface="Times New Roman" charset="0"/>
        <a:ea typeface="ＭＳ Ｐゴシック" charset="0"/>
        <a:cs typeface="+mn-cs"/>
      </a:defRPr>
    </a:lvl6pPr>
    <a:lvl7pPr marL="2743200" algn="l" defTabSz="457200" rtl="0" eaLnBrk="1" latinLnBrk="0" hangingPunct="1">
      <a:defRPr sz="2400" kern="1200">
        <a:solidFill>
          <a:schemeClr val="tx1"/>
        </a:solidFill>
        <a:latin typeface="Times New Roman" charset="0"/>
        <a:ea typeface="ＭＳ Ｐゴシック" charset="0"/>
        <a:cs typeface="+mn-cs"/>
      </a:defRPr>
    </a:lvl7pPr>
    <a:lvl8pPr marL="3200400" algn="l" defTabSz="457200" rtl="0" eaLnBrk="1" latinLnBrk="0" hangingPunct="1">
      <a:defRPr sz="2400" kern="1200">
        <a:solidFill>
          <a:schemeClr val="tx1"/>
        </a:solidFill>
        <a:latin typeface="Times New Roman" charset="0"/>
        <a:ea typeface="ＭＳ Ｐゴシック" charset="0"/>
        <a:cs typeface="+mn-cs"/>
      </a:defRPr>
    </a:lvl8pPr>
    <a:lvl9pPr marL="3657600" algn="l" defTabSz="457200" rtl="0" eaLnBrk="1" latinLnBrk="0" hangingPunct="1">
      <a:defRPr sz="2400" kern="1200">
        <a:solidFill>
          <a:schemeClr val="tx1"/>
        </a:solidFill>
        <a:latin typeface="Times New Roman"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6">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00000"/>
    <a:srgbClr val="8C0032"/>
    <a:srgbClr val="820032"/>
    <a:srgbClr val="BC002B"/>
    <a:srgbClr val="C800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76"/>
    <p:restoredTop sz="92353"/>
  </p:normalViewPr>
  <p:slideViewPr>
    <p:cSldViewPr>
      <p:cViewPr varScale="1">
        <p:scale>
          <a:sx n="79" d="100"/>
          <a:sy n="79" d="100"/>
        </p:scale>
        <p:origin x="127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130" y="-114"/>
      </p:cViewPr>
      <p:guideLst>
        <p:guide orient="horz" pos="3116"/>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dgm:spPr/>
      <dgm:t>
        <a:bodyPr/>
        <a:lstStyle/>
        <a:p>
          <a:r>
            <a:rPr lang="en-US" dirty="0">
              <a:latin typeface="Arial" panose="020B0604020202020204" pitchFamily="34" charset="0"/>
              <a:cs typeface="Arial" panose="020B0604020202020204" pitchFamily="34" charset="0"/>
            </a:rPr>
            <a:t>Confidence Mechanisms</a:t>
          </a:r>
        </a:p>
      </dgm:t>
    </dgm:pt>
    <dgm:pt modelId="{A72548FB-B49A-40BF-B520-255CF016470E}" type="parTrans" cxnId="{2E176AB8-C126-45FF-BFA2-5CDF2E862DC4}">
      <dgm:prSet/>
      <dgm:spPr/>
      <dgm:t>
        <a:bodyPr/>
        <a:lstStyle/>
        <a:p>
          <a:endParaRPr lang="en-US"/>
        </a:p>
      </dgm:t>
    </dgm:pt>
    <dgm:pt modelId="{C0ADC2A2-560E-4F49-9CCB-FC2721F7A931}" type="sibTrans" cxnId="{2E176AB8-C126-45FF-BFA2-5CDF2E862DC4}">
      <dgm:prSet/>
      <dgm:spPr/>
      <dgm:t>
        <a:bodyPr/>
        <a:lstStyle/>
        <a:p>
          <a:endParaRPr lang="en-US"/>
        </a:p>
      </dgm:t>
    </dgm:pt>
    <dgm:pt modelId="{6D30A632-CCDD-4D4F-BDEE-94BF3689D247}">
      <dgm:prSet phldrT="[Text]"/>
      <dgm:spPr/>
      <dgm:t>
        <a:bodyPr/>
        <a:lstStyle/>
        <a:p>
          <a:r>
            <a:rPr lang="en-US" dirty="0">
              <a:latin typeface="Arial" panose="020B0604020202020204" pitchFamily="34" charset="0"/>
              <a:cs typeface="Arial" panose="020B0604020202020204" pitchFamily="34" charset="0"/>
            </a:rPr>
            <a:t>Can be used to enhance an organization’s understanding of its implementation of a Framework profile</a:t>
          </a:r>
        </a:p>
      </dgm:t>
    </dgm:pt>
    <dgm:pt modelId="{F1DF44BF-1A1D-4992-B038-32F1487935A7}" type="parTrans" cxnId="{A9F087DD-B14B-423D-9F67-709B8279B219}">
      <dgm:prSet/>
      <dgm:spPr/>
      <dgm:t>
        <a:bodyPr/>
        <a:lstStyle/>
        <a:p>
          <a:endParaRPr lang="en-US"/>
        </a:p>
      </dgm:t>
    </dgm:pt>
    <dgm:pt modelId="{E17E6E8C-6FB4-4C41-AB05-5057A1260D61}" type="sibTrans" cxnId="{A9F087DD-B14B-423D-9F67-709B8279B219}">
      <dgm:prSet/>
      <dgm:spPr/>
      <dgm:t>
        <a:bodyPr/>
        <a:lstStyle/>
        <a:p>
          <a:endParaRPr lang="en-US"/>
        </a:p>
      </dgm:t>
    </dgm:pt>
    <dgm:pt modelId="{86364697-F9A5-4456-B6B4-EAA5D80F19AD}">
      <dgm:prSet phldrT="[Text]"/>
      <dgm:spPr/>
      <dgm:t>
        <a:bodyPr/>
        <a:lstStyle/>
        <a:p>
          <a:r>
            <a:rPr lang="en-US" b="0" dirty="0">
              <a:latin typeface="Arial" panose="020B0604020202020204" pitchFamily="34" charset="0"/>
              <a:cs typeface="Arial" panose="020B0604020202020204" pitchFamily="34" charset="0"/>
            </a:rPr>
            <a:t>Cyber Attack Lifecycle</a:t>
          </a:r>
          <a:endParaRPr lang="en-US" dirty="0">
            <a:latin typeface="Arial" panose="020B0604020202020204" pitchFamily="34" charset="0"/>
            <a:cs typeface="Arial" panose="020B0604020202020204" pitchFamily="34" charset="0"/>
          </a:endParaRPr>
        </a:p>
      </dgm:t>
    </dgm:pt>
    <dgm:pt modelId="{190D63CA-C576-4E32-9BEE-C73FE564C563}" type="parTrans" cxnId="{0AA38265-14F4-4253-8E3D-04DFA68A047B}">
      <dgm:prSet/>
      <dgm:spPr/>
      <dgm:t>
        <a:bodyPr/>
        <a:lstStyle/>
        <a:p>
          <a:endParaRPr lang="en-US"/>
        </a:p>
      </dgm:t>
    </dgm:pt>
    <dgm:pt modelId="{F765F641-8375-418D-B8E6-51A1CE806A1C}" type="sibTrans" cxnId="{0AA38265-14F4-4253-8E3D-04DFA68A047B}">
      <dgm:prSet/>
      <dgm:spPr/>
      <dgm:t>
        <a:bodyPr/>
        <a:lstStyle/>
        <a:p>
          <a:endParaRPr lang="en-US"/>
        </a:p>
      </dgm:t>
    </dgm:pt>
    <dgm:pt modelId="{2D379D37-66D1-473D-B4C1-8CC4619006EC}">
      <dgm:prSet phldrT="[Text]"/>
      <dgm:spPr/>
      <dgm:t>
        <a:bodyPr/>
        <a:lstStyle/>
        <a:p>
          <a:r>
            <a:rPr lang="en-US"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gm:t>
    </dgm:pt>
    <dgm:pt modelId="{129911FD-3885-4E8C-A802-C63D994B797A}" type="parTrans" cxnId="{3536C1E9-0464-400D-B818-00C93DA76AFA}">
      <dgm:prSet/>
      <dgm:spPr/>
      <dgm:t>
        <a:bodyPr/>
        <a:lstStyle/>
        <a:p>
          <a:endParaRPr lang="en-US"/>
        </a:p>
      </dgm:t>
    </dgm:pt>
    <dgm:pt modelId="{07E9A58A-75BA-4AB7-AEBE-D8893D07FDC2}" type="sibTrans" cxnId="{3536C1E9-0464-400D-B818-00C93DA76AFA}">
      <dgm:prSet/>
      <dgm:spPr/>
      <dgm:t>
        <a:bodyPr/>
        <a:lstStyle/>
        <a:p>
          <a:endParaRPr lang="en-US"/>
        </a:p>
      </dgm:t>
    </dgm:pt>
    <dgm:pt modelId="{896036BD-0591-4ED0-8AFD-CDD77A068F3A}">
      <dgm:prSet phldrT="[Text]"/>
      <dgm:spPr/>
      <dgm:t>
        <a:bodyPr/>
        <a:lstStyle/>
        <a:p>
          <a:r>
            <a:rPr lang="en-US" b="0" dirty="0">
              <a:latin typeface="Arial" panose="020B0604020202020204" pitchFamily="34" charset="0"/>
              <a:cs typeface="Arial" panose="020B0604020202020204" pitchFamily="34" charset="0"/>
            </a:rPr>
            <a:t>Cybersecurity Workforce</a:t>
          </a:r>
          <a:endParaRPr lang="en-US" dirty="0">
            <a:latin typeface="Arial" panose="020B0604020202020204" pitchFamily="34" charset="0"/>
            <a:cs typeface="Arial" panose="020B0604020202020204" pitchFamily="34" charset="0"/>
          </a:endParaRPr>
        </a:p>
      </dgm:t>
    </dgm:pt>
    <dgm:pt modelId="{850B24B8-05CB-4990-83A6-DC6110BFAAE5}" type="parTrans" cxnId="{59A39455-921E-4016-BDF2-63878EE24B1D}">
      <dgm:prSet/>
      <dgm:spPr/>
      <dgm:t>
        <a:bodyPr/>
        <a:lstStyle/>
        <a:p>
          <a:endParaRPr lang="en-US"/>
        </a:p>
      </dgm:t>
    </dgm:pt>
    <dgm:pt modelId="{574C6D26-63AA-42EE-BE4A-54C11E91524C}" type="sibTrans" cxnId="{59A39455-921E-4016-BDF2-63878EE24B1D}">
      <dgm:prSet/>
      <dgm:spPr/>
      <dgm:t>
        <a:bodyPr/>
        <a:lstStyle/>
        <a:p>
          <a:endParaRPr lang="en-US"/>
        </a:p>
      </dgm:t>
    </dgm:pt>
    <dgm:pt modelId="{D1DBD588-BD90-4F87-9B09-95AD4AB00905}">
      <dgm:prSet phldrT="[Text]"/>
      <dgm:spPr/>
      <dgm:t>
        <a:bodyPr/>
        <a:lstStyle/>
        <a:p>
          <a:r>
            <a:rPr lang="en-US" dirty="0">
              <a:latin typeface="Arial" panose="020B0604020202020204" pitchFamily="34" charset="0"/>
              <a:cs typeface="Arial" panose="020B0604020202020204" pitchFamily="34" charset="0"/>
            </a:rPr>
            <a:t>A skilled cybersecurity workforce is needed to meet the unique cybersecurity needs of critical infrastructure</a:t>
          </a:r>
        </a:p>
      </dgm:t>
    </dgm:pt>
    <dgm:pt modelId="{0AACC230-6B0E-44DD-A063-4C0560BFF00C}" type="parTrans" cxnId="{9B9300BD-2E91-45FC-990F-45C1AAAFE45B}">
      <dgm:prSet/>
      <dgm:spPr/>
      <dgm:t>
        <a:bodyPr/>
        <a:lstStyle/>
        <a:p>
          <a:endParaRPr lang="en-US"/>
        </a:p>
      </dgm:t>
    </dgm:pt>
    <dgm:pt modelId="{7CD8DE2D-9A97-4670-8776-C9EFD9AAD8AB}" type="sibTrans" cxnId="{9B9300BD-2E91-45FC-990F-45C1AAAFE45B}">
      <dgm:prSet/>
      <dgm:spPr/>
      <dgm:t>
        <a:bodyPr/>
        <a:lstStyle/>
        <a:p>
          <a:endParaRPr lang="en-US"/>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8E82F79E-076B-42D1-9508-CE653A8F7E55}"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652EC12B-6111-4E14-8D6B-2610157E3E01}"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0731E693-096B-495B-B41B-BEA16127C2EC}" type="pres">
      <dgm:prSet presAssocID="{896036BD-0591-4ED0-8AFD-CDD77A068F3A}" presName="descendantText" presStyleLbl="alignAccFollowNode1" presStyleIdx="2" presStyleCnt="3">
        <dgm:presLayoutVars>
          <dgm:bulletEnabled val="1"/>
        </dgm:presLayoutVars>
      </dgm:prSet>
      <dgm:spPr/>
    </dgm:pt>
  </dgm:ptLst>
  <dgm:cxnLst>
    <dgm:cxn modelId="{C825A40C-4F55-412D-9FA5-345C00B207C8}" type="presOf" srcId="{6D30A632-CCDD-4D4F-BDEE-94BF3689D247}" destId="{8E82F79E-076B-42D1-9508-CE653A8F7E55}"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C2F47797-0777-4A9B-8B92-8B1F64239114}" type="presOf" srcId="{2D379D37-66D1-473D-B4C1-8CC4619006EC}" destId="{652EC12B-6111-4E14-8D6B-2610157E3E01}" srcOrd="0" destOrd="0" presId="urn:microsoft.com/office/officeart/2005/8/layout/vList5"/>
    <dgm:cxn modelId="{648166AA-EE7F-4E48-A4C1-EFF6A3116AD8}" type="presOf" srcId="{D1DBD588-BD90-4F87-9B09-95AD4AB00905}" destId="{0731E693-096B-495B-B41B-BEA16127C2EC}"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E074F36-992A-4304-9D4F-CC9499373B43}" type="presParOf" srcId="{748FEE7E-77B2-4035-AFD3-9EA795362C61}" destId="{8E82F79E-076B-42D1-9508-CE653A8F7E55}"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77A9DFA3-67D3-4041-AA0F-164FAD0C9DA3}" type="presParOf" srcId="{2F2A1A00-54AF-4D37-BFE8-BB2E8346ECCB}" destId="{652EC12B-6111-4E14-8D6B-2610157E3E01}"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7831E48E-91F7-425C-8DE4-166FCF1785F4}" type="presParOf" srcId="{FFE98886-B338-4818-8F6D-15F412718EB4}" destId="{0731E693-096B-495B-B41B-BEA16127C2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Cyber Supply Chain Risk Management</a:t>
          </a:r>
        </a:p>
      </dgm:t>
    </dgm:pt>
    <dgm:pt modelId="{A72548FB-B49A-40BF-B520-255CF016470E}" type="par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C0ADC2A2-560E-4F49-9CCB-FC2721F7A931}" type="sibTrans" cxnId="{2E176AB8-C126-45FF-BFA2-5CDF2E862DC4}">
      <dgm:prSet/>
      <dgm:spPr/>
      <dgm:t>
        <a:bodyPr/>
        <a:lstStyle/>
        <a:p>
          <a:endParaRPr lang="en-US" sz="1400">
            <a:latin typeface="Arial" panose="020B0604020202020204" pitchFamily="34" charset="0"/>
            <a:cs typeface="Arial" panose="020B0604020202020204" pitchFamily="34" charset="0"/>
          </a:endParaRPr>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gm:t>
    </dgm:pt>
    <dgm:pt modelId="{F1DF44BF-1A1D-4992-B038-32F1487935A7}" type="par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E17E6E8C-6FB4-4C41-AB05-5057A1260D61}" type="sibTrans" cxnId="{A9F087DD-B14B-423D-9F67-709B8279B219}">
      <dgm:prSet/>
      <dgm:spPr/>
      <dgm:t>
        <a:bodyPr/>
        <a:lstStyle/>
        <a:p>
          <a:endParaRPr lang="en-US" sz="1400">
            <a:latin typeface="Arial" panose="020B0604020202020204" pitchFamily="34" charset="0"/>
            <a:cs typeface="Arial" panose="020B0604020202020204" pitchFamily="34" charset="0"/>
          </a:endParaRPr>
        </a:p>
      </dgm:t>
    </dgm:pt>
    <dgm:pt modelId="{86364697-F9A5-4456-B6B4-EAA5D80F19AD}">
      <dgm:prSet phldrT="[Text]" custT="1"/>
      <dgm:spPr/>
      <dgm:t>
        <a:bodyPr/>
        <a:lstStyle/>
        <a:p>
          <a:r>
            <a:rPr lang="en-US" sz="1800" dirty="0">
              <a:latin typeface="Arial" panose="020B0604020202020204" pitchFamily="34" charset="0"/>
              <a:cs typeface="Arial" panose="020B0604020202020204" pitchFamily="34" charset="0"/>
            </a:rPr>
            <a:t>Federal Agency Cybersecurity Alignment</a:t>
          </a:r>
        </a:p>
      </dgm:t>
    </dgm:pt>
    <dgm:pt modelId="{190D63CA-C576-4E32-9BEE-C73FE564C563}" type="par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F765F641-8375-418D-B8E6-51A1CE806A1C}" type="sibTrans" cxnId="{0AA38265-14F4-4253-8E3D-04DFA68A047B}">
      <dgm:prSet/>
      <dgm:spPr/>
      <dgm:t>
        <a:bodyPr/>
        <a:lstStyle/>
        <a:p>
          <a:endParaRPr lang="en-US" sz="1400">
            <a:latin typeface="Arial" panose="020B0604020202020204" pitchFamily="34" charset="0"/>
            <a:cs typeface="Arial" panose="020B0604020202020204" pitchFamily="34" charset="0"/>
          </a:endParaRPr>
        </a:p>
      </dgm:t>
    </dgm:pt>
    <dgm:pt modelId="{2D379D37-66D1-473D-B4C1-8CC4619006EC}">
      <dgm:prSet phldrT="[Text]" custT="1"/>
      <dgm:spPr/>
      <dgm:t>
        <a:bodyPr/>
        <a:lstStyle/>
        <a:p>
          <a:r>
            <a:rPr lang="en-US" sz="16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gm:t>
    </dgm:pt>
    <dgm:pt modelId="{129911FD-3885-4E8C-A802-C63D994B797A}" type="par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07E9A58A-75BA-4AB7-AEBE-D8893D07FDC2}" type="sibTrans" cxnId="{3536C1E9-0464-400D-B818-00C93DA76AFA}">
      <dgm:prSet/>
      <dgm:spPr/>
      <dgm:t>
        <a:bodyPr/>
        <a:lstStyle/>
        <a:p>
          <a:endParaRPr lang="en-US" sz="1400">
            <a:latin typeface="Arial" panose="020B0604020202020204" pitchFamily="34" charset="0"/>
            <a:cs typeface="Arial" panose="020B0604020202020204" pitchFamily="34" charset="0"/>
          </a:endParaRPr>
        </a:p>
      </dgm:t>
    </dgm:pt>
    <dgm:pt modelId="{896036BD-0591-4ED0-8AFD-CDD77A068F3A}">
      <dgm:prSet phldrT="[Text]" custT="1"/>
      <dgm:spPr/>
      <dgm:t>
        <a:bodyPr/>
        <a:lstStyle/>
        <a:p>
          <a:r>
            <a:rPr lang="en-US" sz="1800" dirty="0">
              <a:latin typeface="Arial" panose="020B0604020202020204" pitchFamily="34" charset="0"/>
              <a:cs typeface="Arial" panose="020B0604020202020204" pitchFamily="34" charset="0"/>
            </a:rPr>
            <a:t>Governance and Enterprise Risk Management</a:t>
          </a:r>
        </a:p>
      </dgm:t>
    </dgm:pt>
    <dgm:pt modelId="{850B24B8-05CB-4990-83A6-DC6110BFAAE5}" type="par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latin typeface="Arial" panose="020B0604020202020204" pitchFamily="34" charset="0"/>
            <a:cs typeface="Arial" panose="020B0604020202020204" pitchFamily="34" charset="0"/>
          </a:endParaRPr>
        </a:p>
      </dgm:t>
    </dgm:pt>
    <dgm:pt modelId="{D1DBD588-BD90-4F87-9B09-95AD4AB00905}">
      <dgm:prSet phldrT="[Text]" custT="1"/>
      <dgm:spPr/>
      <dgm:t>
        <a:bodyPr/>
        <a:lstStyle/>
        <a:p>
          <a:endParaRPr lang="en-US" sz="1400" dirty="0">
            <a:latin typeface="Arial" panose="020B0604020202020204" pitchFamily="34" charset="0"/>
            <a:cs typeface="Arial" panose="020B0604020202020204" pitchFamily="34" charset="0"/>
          </a:endParaRPr>
        </a:p>
      </dgm:t>
    </dgm:pt>
    <dgm:pt modelId="{0AACC230-6B0E-44DD-A063-4C0560BFF00C}" type="par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7CD8DE2D-9A97-4670-8776-C9EFD9AAD8AB}" type="sibTrans" cxnId="{9B9300BD-2E91-45FC-990F-45C1AAAFE45B}">
      <dgm:prSet/>
      <dgm:spPr/>
      <dgm:t>
        <a:bodyPr/>
        <a:lstStyle/>
        <a:p>
          <a:endParaRPr lang="en-US" sz="1400">
            <a:latin typeface="Arial" panose="020B0604020202020204" pitchFamily="34" charset="0"/>
            <a:cs typeface="Arial" panose="020B0604020202020204" pitchFamily="34" charset="0"/>
          </a:endParaRPr>
        </a:p>
      </dgm:t>
    </dgm:pt>
    <dgm:pt modelId="{00817701-2B3F-4B96-8090-B69ABA3D192E}">
      <dgm:prSet custT="1"/>
      <dgm:spPr/>
      <dgm:t>
        <a:bodyPr/>
        <a:lstStyle/>
        <a:p>
          <a:r>
            <a:rPr lang="en-US" sz="16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gm:t>
    </dgm:pt>
    <dgm:pt modelId="{2565E294-51EA-4069-BFED-D3238819AF53}" type="parTrans" cxnId="{3D6FD8EA-8815-4DC2-86CB-602076C16E27}">
      <dgm:prSet/>
      <dgm:spPr/>
      <dgm:t>
        <a:bodyPr/>
        <a:lstStyle/>
        <a:p>
          <a:endParaRPr lang="en-US" sz="1400"/>
        </a:p>
      </dgm:t>
    </dgm:pt>
    <dgm:pt modelId="{0F9C3A45-C6BE-4967-8303-34ACF573F3BF}" type="sibTrans" cxnId="{3D6FD8EA-8815-4DC2-86CB-602076C16E27}">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custLinFactNeighborX="-307">
        <dgm:presLayoutVars>
          <dgm:chMax val="1"/>
          <dgm:bulletEnabled val="1"/>
        </dgm:presLayoutVars>
      </dgm:prSet>
      <dgm:spPr/>
    </dgm:pt>
    <dgm:pt modelId="{67AC02A8-E576-4E92-94F6-2C25F68315AC}"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43343CE9-8002-4BA7-9E49-66A7816CDC7E}"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F7A87F31-4715-426D-BB4C-CD91ACCBB906}" type="pres">
      <dgm:prSet presAssocID="{896036BD-0591-4ED0-8AFD-CDD77A068F3A}" presName="descendantText" presStyleLbl="alignAccFollowNode1" presStyleIdx="2" presStyleCnt="3">
        <dgm:presLayoutVars>
          <dgm:bulletEnabled val="1"/>
        </dgm:presLayoutVars>
      </dgm:prSet>
      <dgm:spPr/>
    </dgm:pt>
  </dgm:ptLst>
  <dgm:cxnLst>
    <dgm:cxn modelId="{09D22006-C786-4A06-9CC9-05251E7AE6B5}" type="presOf" srcId="{00817701-2B3F-4B96-8090-B69ABA3D192E}" destId="{F7A87F31-4715-426D-BB4C-CD91ACCBB906}" srcOrd="0" destOrd="1" presId="urn:microsoft.com/office/officeart/2005/8/layout/vList5"/>
    <dgm:cxn modelId="{1FF0591B-02E4-4247-AF0A-0BF11DDF8946}" type="presOf" srcId="{D1DBD588-BD90-4F87-9B09-95AD4AB00905}" destId="{F7A87F31-4715-426D-BB4C-CD91ACCBB90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4B4EE967-5A79-4832-9FF1-7B4BEA1D9941}" type="presOf" srcId="{2D379D37-66D1-473D-B4C1-8CC4619006EC}" destId="{43343CE9-8002-4BA7-9E49-66A7816CDC7E}"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8CDCF6CE-7710-4B01-88ED-21E121B6853A}" type="presOf" srcId="{6D30A632-CCDD-4D4F-BDEE-94BF3689D247}" destId="{67AC02A8-E576-4E92-94F6-2C25F68315A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3D6FD8EA-8815-4DC2-86CB-602076C16E27}" srcId="{896036BD-0591-4ED0-8AFD-CDD77A068F3A}" destId="{00817701-2B3F-4B96-8090-B69ABA3D192E}" srcOrd="1" destOrd="0" parTransId="{2565E294-51EA-4069-BFED-D3238819AF53}" sibTransId="{0F9C3A45-C6BE-4967-8303-34ACF573F3BF}"/>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91F3B17B-B05C-473C-9F83-32FFC2608DF3}" type="presParOf" srcId="{748FEE7E-77B2-4035-AFD3-9EA795362C61}" destId="{67AC02A8-E576-4E92-94F6-2C25F68315AC}"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056A439E-2DB5-4ECB-94B2-C89BF3871950}" type="presParOf" srcId="{2F2A1A00-54AF-4D37-BFE8-BB2E8346ECCB}" destId="{43343CE9-8002-4BA7-9E49-66A7816CDC7E}"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8C9530A9-B48A-4771-92B5-B4E0EB4F106E}" type="presParOf" srcId="{FFE98886-B338-4818-8F6D-15F412718EB4}" destId="{F7A87F31-4715-426D-BB4C-CD91ACCBB90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Identity Management</a:t>
          </a:r>
        </a:p>
      </dgm:t>
    </dgm:pt>
    <dgm:pt modelId="{C0ADC2A2-560E-4F49-9CCB-FC2721F7A931}" type="sibTrans" cxnId="{2E176AB8-C126-45FF-BFA2-5CDF2E862DC4}">
      <dgm:prSet/>
      <dgm:spPr/>
      <dgm:t>
        <a:bodyPr/>
        <a:lstStyle/>
        <a:p>
          <a:endParaRPr lang="en-US" sz="1200"/>
        </a:p>
      </dgm:t>
    </dgm:pt>
    <dgm:pt modelId="{A72548FB-B49A-40BF-B520-255CF016470E}" type="parTrans" cxnId="{2E176AB8-C126-45FF-BFA2-5CDF2E862DC4}">
      <dgm:prSet/>
      <dgm:spPr/>
      <dgm:t>
        <a:bodyPr/>
        <a:lstStyle/>
        <a:p>
          <a:endParaRPr lang="en-US" sz="1200"/>
        </a:p>
      </dgm:t>
    </dgm:pt>
    <dgm:pt modelId="{6D30A632-CCDD-4D4F-BDEE-94BF3689D247}">
      <dgm:prSet phldrT="[Text]" custT="1"/>
      <dgm:spPr/>
      <dgm:t>
        <a:bodyPr/>
        <a:lstStyle/>
        <a:p>
          <a:r>
            <a:rPr lang="en-US" sz="14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gm:t>
    </dgm:pt>
    <dgm:pt modelId="{E17E6E8C-6FB4-4C41-AB05-5057A1260D61}" type="sibTrans" cxnId="{A9F087DD-B14B-423D-9F67-709B8279B219}">
      <dgm:prSet/>
      <dgm:spPr/>
      <dgm:t>
        <a:bodyPr/>
        <a:lstStyle/>
        <a:p>
          <a:endParaRPr lang="en-US" sz="1200"/>
        </a:p>
      </dgm:t>
    </dgm:pt>
    <dgm:pt modelId="{F1DF44BF-1A1D-4992-B038-32F1487935A7}" type="parTrans" cxnId="{A9F087DD-B14B-423D-9F67-709B8279B219}">
      <dgm:prSet/>
      <dgm:spPr/>
      <dgm:t>
        <a:bodyPr/>
        <a:lstStyle/>
        <a:p>
          <a:endParaRPr lang="en-US" sz="12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Measuring Cybersecurity</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200"/>
        </a:p>
      </dgm:t>
    </dgm:pt>
    <dgm:pt modelId="{850B24B8-05CB-4990-83A6-DC6110BFAAE5}" type="parTrans" cxnId="{59A39455-921E-4016-BDF2-63878EE24B1D}">
      <dgm:prSet/>
      <dgm:spPr/>
      <dgm:t>
        <a:bodyPr/>
        <a:lstStyle/>
        <a:p>
          <a:endParaRPr lang="en-US" sz="1200"/>
        </a:p>
      </dgm:t>
    </dgm:pt>
    <dgm:pt modelId="{D1DBD588-BD90-4F87-9B09-95AD4AB00905}">
      <dgm:prSet phldrT="[Text]" custT="1"/>
      <dgm:spPr/>
      <dgm:t>
        <a:bodyPr/>
        <a:lstStyle/>
        <a:p>
          <a:r>
            <a:rPr lang="en-US" sz="14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gm:t>
    </dgm:pt>
    <dgm:pt modelId="{7CD8DE2D-9A97-4670-8776-C9EFD9AAD8AB}" type="sibTrans" cxnId="{9B9300BD-2E91-45FC-990F-45C1AAAFE45B}">
      <dgm:prSet/>
      <dgm:spPr/>
      <dgm:t>
        <a:bodyPr/>
        <a:lstStyle/>
        <a:p>
          <a:endParaRPr lang="en-US" sz="1200"/>
        </a:p>
      </dgm:t>
    </dgm:pt>
    <dgm:pt modelId="{0AACC230-6B0E-44DD-A063-4C0560BFF00C}" type="parTrans" cxnId="{9B9300BD-2E91-45FC-990F-45C1AAAFE45B}">
      <dgm:prSet/>
      <dgm:spPr/>
      <dgm:t>
        <a:bodyPr/>
        <a:lstStyle/>
        <a:p>
          <a:endParaRPr lang="en-US" sz="1200"/>
        </a:p>
      </dgm:t>
    </dgm:pt>
    <dgm:pt modelId="{2D379D37-66D1-473D-B4C1-8CC4619006EC}">
      <dgm:prSet phldrT="[Text]" custT="1"/>
      <dgm:spPr/>
      <dgm:t>
        <a:bodyPr/>
        <a:lstStyle/>
        <a:p>
          <a:r>
            <a:rPr lang="en-US" sz="14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gm:t>
    </dgm:pt>
    <dgm:pt modelId="{07E9A58A-75BA-4AB7-AEBE-D8893D07FDC2}" type="sibTrans" cxnId="{3536C1E9-0464-400D-B818-00C93DA76AFA}">
      <dgm:prSet/>
      <dgm:spPr/>
      <dgm:t>
        <a:bodyPr/>
        <a:lstStyle/>
        <a:p>
          <a:endParaRPr lang="en-US" sz="1200"/>
        </a:p>
      </dgm:t>
    </dgm:pt>
    <dgm:pt modelId="{129911FD-3885-4E8C-A802-C63D994B797A}" type="parTrans" cxnId="{3536C1E9-0464-400D-B818-00C93DA76AFA}">
      <dgm:prSet/>
      <dgm:spPr/>
      <dgm:t>
        <a:bodyPr/>
        <a:lstStyle/>
        <a:p>
          <a:endParaRPr lang="en-US" sz="1200"/>
        </a:p>
      </dgm:t>
    </dgm:pt>
    <dgm:pt modelId="{86364697-F9A5-4456-B6B4-EAA5D80F19AD}">
      <dgm:prSet phldrT="[Text]" custT="1"/>
      <dgm:spPr/>
      <dgm:t>
        <a:bodyPr/>
        <a:lstStyle/>
        <a:p>
          <a:r>
            <a:rPr lang="en-US" sz="2000" dirty="0">
              <a:latin typeface="Arial" panose="020B0604020202020204" pitchFamily="34" charset="0"/>
              <a:cs typeface="Arial" panose="020B0604020202020204" pitchFamily="34" charset="0"/>
            </a:rPr>
            <a:t>International Aspects, Impacts, and Alignment</a:t>
          </a:r>
        </a:p>
      </dgm:t>
    </dgm:pt>
    <dgm:pt modelId="{F765F641-8375-418D-B8E6-51A1CE806A1C}" type="sibTrans" cxnId="{0AA38265-14F4-4253-8E3D-04DFA68A047B}">
      <dgm:prSet/>
      <dgm:spPr/>
      <dgm:t>
        <a:bodyPr/>
        <a:lstStyle/>
        <a:p>
          <a:endParaRPr lang="en-US" sz="1200"/>
        </a:p>
      </dgm:t>
    </dgm:pt>
    <dgm:pt modelId="{190D63CA-C576-4E32-9BEE-C73FE564C563}" type="parTrans" cxnId="{0AA38265-14F4-4253-8E3D-04DFA68A047B}">
      <dgm:prSet/>
      <dgm:spPr/>
      <dgm:t>
        <a:bodyPr/>
        <a:lstStyle/>
        <a:p>
          <a:endParaRPr lang="en-US" sz="12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0EAC4F48-1745-4894-AC22-514A81C7C33F}"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2F2A1A00-54AF-4D37-BFE8-BB2E8346ECCB}" type="pres">
      <dgm:prSet presAssocID="{86364697-F9A5-4456-B6B4-EAA5D80F19AD}" presName="linNode" presStyleCnt="0"/>
      <dgm:spPr/>
    </dgm:pt>
    <dgm:pt modelId="{6C5A8FCA-AF19-494A-9E0F-4C5E3621301D}" type="pres">
      <dgm:prSet presAssocID="{86364697-F9A5-4456-B6B4-EAA5D80F19AD}" presName="parentText" presStyleLbl="node1" presStyleIdx="1" presStyleCnt="3">
        <dgm:presLayoutVars>
          <dgm:chMax val="1"/>
          <dgm:bulletEnabled val="1"/>
        </dgm:presLayoutVars>
      </dgm:prSet>
      <dgm:spPr/>
    </dgm:pt>
    <dgm:pt modelId="{34E38FC5-3DF8-42BA-B668-C70C9DDF6E86}" type="pres">
      <dgm:prSet presAssocID="{86364697-F9A5-4456-B6B4-EAA5D80F19AD}" presName="descendantText" presStyleLbl="alignAccFollowNode1" presStyleIdx="1" presStyleCnt="3">
        <dgm:presLayoutVars>
          <dgm:bulletEnabled val="1"/>
        </dgm:presLayoutVars>
      </dgm:prSet>
      <dgm:spPr/>
    </dgm:pt>
    <dgm:pt modelId="{E5A73473-2136-4679-9E51-EF39123E0ED0}" type="pres">
      <dgm:prSet presAssocID="{F765F641-8375-418D-B8E6-51A1CE806A1C}"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DE0BBC27-68FB-40D8-948F-2DD8C8D10A57}" type="pres">
      <dgm:prSet presAssocID="{896036BD-0591-4ED0-8AFD-CDD77A068F3A}" presName="descendantText" presStyleLbl="alignAccFollowNode1" presStyleIdx="2" presStyleCnt="3">
        <dgm:presLayoutVars>
          <dgm:bulletEnabled val="1"/>
        </dgm:presLayoutVars>
      </dgm:prSet>
      <dgm:spPr/>
    </dgm:pt>
  </dgm:ptLst>
  <dgm:cxnLst>
    <dgm:cxn modelId="{B1BA0C11-9A34-4A09-8073-C40DEBE1882F}" type="presOf" srcId="{6D30A632-CCDD-4D4F-BDEE-94BF3689D247}" destId="{0EAC4F48-1745-4894-AC22-514A81C7C33F}" srcOrd="0" destOrd="0" presId="urn:microsoft.com/office/officeart/2005/8/layout/vList5"/>
    <dgm:cxn modelId="{419E712A-A7C2-46D6-A0E0-E72F7023BD8A}" type="presOf" srcId="{2D379D37-66D1-473D-B4C1-8CC4619006EC}" destId="{34E38FC5-3DF8-42BA-B668-C70C9DDF6E86}" srcOrd="0" destOrd="0" presId="urn:microsoft.com/office/officeart/2005/8/layout/vList5"/>
    <dgm:cxn modelId="{59A39455-921E-4016-BDF2-63878EE24B1D}" srcId="{E888C1E7-6D65-40B9-BCD7-BF49BEC70C7A}" destId="{896036BD-0591-4ED0-8AFD-CDD77A068F3A}" srcOrd="2" destOrd="0" parTransId="{850B24B8-05CB-4990-83A6-DC6110BFAAE5}" sibTransId="{574C6D26-63AA-42EE-BE4A-54C11E91524C}"/>
    <dgm:cxn modelId="{0AA38265-14F4-4253-8E3D-04DFA68A047B}" srcId="{E888C1E7-6D65-40B9-BCD7-BF49BEC70C7A}" destId="{86364697-F9A5-4456-B6B4-EAA5D80F19AD}" srcOrd="1" destOrd="0" parTransId="{190D63CA-C576-4E32-9BEE-C73FE564C563}" sibTransId="{F765F641-8375-418D-B8E6-51A1CE806A1C}"/>
    <dgm:cxn modelId="{EA572881-3851-4247-80C7-D5829C2F5B31}" type="presOf" srcId="{54B2ACC3-1AF5-4D88-BD9D-A88A7CBE8241}" destId="{7683D360-CDB5-4607-A79A-316A08145229}"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3B6E85C8-A52E-44A4-A0FE-71B509D196CA}" type="presOf" srcId="{86364697-F9A5-4456-B6B4-EAA5D80F19AD}" destId="{6C5A8FCA-AF19-494A-9E0F-4C5E3621301D}" srcOrd="0" destOrd="0" presId="urn:microsoft.com/office/officeart/2005/8/layout/vList5"/>
    <dgm:cxn modelId="{4701DBC8-3065-4778-BCB6-4347AF57FA31}" type="presOf" srcId="{E888C1E7-6D65-40B9-BCD7-BF49BEC70C7A}" destId="{12ED7F4E-3F98-4761-9262-9C31514AD730}" srcOrd="0" destOrd="0" presId="urn:microsoft.com/office/officeart/2005/8/layout/vList5"/>
    <dgm:cxn modelId="{435965CB-29D5-44CB-A126-9466972C0E70}" type="presOf" srcId="{D1DBD588-BD90-4F87-9B09-95AD4AB00905}" destId="{DE0BBC27-68FB-40D8-948F-2DD8C8D10A57}"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3536C1E9-0464-400D-B818-00C93DA76AFA}" srcId="{86364697-F9A5-4456-B6B4-EAA5D80F19AD}" destId="{2D379D37-66D1-473D-B4C1-8CC4619006EC}" srcOrd="0" destOrd="0" parTransId="{129911FD-3885-4E8C-A802-C63D994B797A}" sibTransId="{07E9A58A-75BA-4AB7-AEBE-D8893D07FDC2}"/>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D8A2FBFD-C1F3-47B5-BFE1-9AFD2863AAD1}" type="presParOf" srcId="{748FEE7E-77B2-4035-AFD3-9EA795362C61}" destId="{0EAC4F48-1745-4894-AC22-514A81C7C33F}"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C4B8AEE4-4620-4E0A-A15D-2102B5DD9712}" type="presParOf" srcId="{12ED7F4E-3F98-4761-9262-9C31514AD730}" destId="{2F2A1A00-54AF-4D37-BFE8-BB2E8346ECCB}" srcOrd="2" destOrd="0" presId="urn:microsoft.com/office/officeart/2005/8/layout/vList5"/>
    <dgm:cxn modelId="{93ED8584-7932-41AE-BDC2-6E78DC771274}" type="presParOf" srcId="{2F2A1A00-54AF-4D37-BFE8-BB2E8346ECCB}" destId="{6C5A8FCA-AF19-494A-9E0F-4C5E3621301D}" srcOrd="0" destOrd="0" presId="urn:microsoft.com/office/officeart/2005/8/layout/vList5"/>
    <dgm:cxn modelId="{2C47550C-6DA5-4180-9856-1E5DD22398DA}" type="presParOf" srcId="{2F2A1A00-54AF-4D37-BFE8-BB2E8346ECCB}" destId="{34E38FC5-3DF8-42BA-B668-C70C9DDF6E86}" srcOrd="1" destOrd="0" presId="urn:microsoft.com/office/officeart/2005/8/layout/vList5"/>
    <dgm:cxn modelId="{B521EDBA-E478-4A2D-B03A-7085299E7A0A}" type="presParOf" srcId="{12ED7F4E-3F98-4761-9262-9C31514AD730}" destId="{E5A73473-2136-4679-9E51-EF39123E0ED0}"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AA2F5311-ADAB-4116-AC9A-783AC4C80C85}" type="presParOf" srcId="{FFE98886-B338-4818-8F6D-15F412718EB4}" destId="{DE0BBC27-68FB-40D8-948F-2DD8C8D10A5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88C1E7-6D65-40B9-BCD7-BF49BEC70C7A}"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4B2ACC3-1AF5-4D88-BD9D-A88A7CBE8241}">
      <dgm:prSet phldrT="[Text]" custT="1"/>
      <dgm:spPr/>
      <dgm:t>
        <a:bodyPr/>
        <a:lstStyle/>
        <a:p>
          <a:r>
            <a:rPr lang="en-US" sz="1800" dirty="0">
              <a:latin typeface="Arial" panose="020B0604020202020204" pitchFamily="34" charset="0"/>
              <a:cs typeface="Arial" panose="020B0604020202020204" pitchFamily="34" charset="0"/>
            </a:rPr>
            <a:t>Privacy Engineering</a:t>
          </a:r>
        </a:p>
      </dgm:t>
    </dgm:pt>
    <dgm:pt modelId="{C0ADC2A2-560E-4F49-9CCB-FC2721F7A931}" type="sibTrans" cxnId="{2E176AB8-C126-45FF-BFA2-5CDF2E862DC4}">
      <dgm:prSet/>
      <dgm:spPr/>
      <dgm:t>
        <a:bodyPr/>
        <a:lstStyle/>
        <a:p>
          <a:endParaRPr lang="en-US" sz="1400"/>
        </a:p>
      </dgm:t>
    </dgm:pt>
    <dgm:pt modelId="{A72548FB-B49A-40BF-B520-255CF016470E}" type="parTrans" cxnId="{2E176AB8-C126-45FF-BFA2-5CDF2E862DC4}">
      <dgm:prSet/>
      <dgm:spPr/>
      <dgm:t>
        <a:bodyPr/>
        <a:lstStyle/>
        <a:p>
          <a:endParaRPr lang="en-US" sz="1400"/>
        </a:p>
      </dgm:t>
    </dgm:pt>
    <dgm:pt modelId="{6D30A632-CCDD-4D4F-BDEE-94BF3689D247}">
      <dgm:prSet phldrT="[Text]" custT="1"/>
      <dgm:spPr/>
      <dgm:t>
        <a:bodyPr/>
        <a:lstStyle/>
        <a:p>
          <a:r>
            <a:rPr lang="en-US" sz="16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gm:t>
    </dgm:pt>
    <dgm:pt modelId="{E17E6E8C-6FB4-4C41-AB05-5057A1260D61}" type="sibTrans" cxnId="{A9F087DD-B14B-423D-9F67-709B8279B219}">
      <dgm:prSet/>
      <dgm:spPr/>
      <dgm:t>
        <a:bodyPr/>
        <a:lstStyle/>
        <a:p>
          <a:endParaRPr lang="en-US" sz="1400"/>
        </a:p>
      </dgm:t>
    </dgm:pt>
    <dgm:pt modelId="{F1DF44BF-1A1D-4992-B038-32F1487935A7}" type="parTrans" cxnId="{A9F087DD-B14B-423D-9F67-709B8279B219}">
      <dgm:prSet/>
      <dgm:spPr/>
      <dgm:t>
        <a:bodyPr/>
        <a:lstStyle/>
        <a:p>
          <a:endParaRPr lang="en-US" sz="1400"/>
        </a:p>
      </dgm:t>
    </dgm:pt>
    <dgm:pt modelId="{896036BD-0591-4ED0-8AFD-CDD77A068F3A}">
      <dgm:prSet phldrT="[Text]" custT="1"/>
      <dgm:spPr/>
      <dgm:t>
        <a:bodyPr/>
        <a:lstStyle/>
        <a:p>
          <a:r>
            <a:rPr lang="en-US" sz="1800" b="0" dirty="0">
              <a:latin typeface="Arial" panose="020B0604020202020204" pitchFamily="34" charset="0"/>
              <a:cs typeface="Arial" panose="020B0604020202020204" pitchFamily="34" charset="0"/>
            </a:rPr>
            <a:t>Small Business Awareness and Resources</a:t>
          </a:r>
          <a:endParaRPr lang="en-US" sz="1800" dirty="0">
            <a:latin typeface="Arial" panose="020B0604020202020204" pitchFamily="34" charset="0"/>
            <a:cs typeface="Arial" panose="020B0604020202020204" pitchFamily="34" charset="0"/>
          </a:endParaRPr>
        </a:p>
      </dgm:t>
    </dgm:pt>
    <dgm:pt modelId="{574C6D26-63AA-42EE-BE4A-54C11E91524C}" type="sibTrans" cxnId="{59A39455-921E-4016-BDF2-63878EE24B1D}">
      <dgm:prSet/>
      <dgm:spPr/>
      <dgm:t>
        <a:bodyPr/>
        <a:lstStyle/>
        <a:p>
          <a:endParaRPr lang="en-US" sz="1400"/>
        </a:p>
      </dgm:t>
    </dgm:pt>
    <dgm:pt modelId="{850B24B8-05CB-4990-83A6-DC6110BFAAE5}" type="parTrans" cxnId="{59A39455-921E-4016-BDF2-63878EE24B1D}">
      <dgm:prSet/>
      <dgm:spPr/>
      <dgm:t>
        <a:bodyPr/>
        <a:lstStyle/>
        <a:p>
          <a:endParaRPr lang="en-US" sz="1400"/>
        </a:p>
      </dgm:t>
    </dgm:pt>
    <dgm:pt modelId="{D1DBD588-BD90-4F87-9B09-95AD4AB00905}">
      <dgm:prSet phldrT="[Text]" custT="1"/>
      <dgm:spPr/>
      <dgm:t>
        <a:bodyPr/>
        <a:lstStyle/>
        <a:p>
          <a:r>
            <a:rPr lang="en-US" sz="18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gm:t>
    </dgm:pt>
    <dgm:pt modelId="{7CD8DE2D-9A97-4670-8776-C9EFD9AAD8AB}" type="sibTrans" cxnId="{9B9300BD-2E91-45FC-990F-45C1AAAFE45B}">
      <dgm:prSet/>
      <dgm:spPr/>
      <dgm:t>
        <a:bodyPr/>
        <a:lstStyle/>
        <a:p>
          <a:endParaRPr lang="en-US" sz="1400"/>
        </a:p>
      </dgm:t>
    </dgm:pt>
    <dgm:pt modelId="{0AACC230-6B0E-44DD-A063-4C0560BFF00C}" type="parTrans" cxnId="{9B9300BD-2E91-45FC-990F-45C1AAAFE45B}">
      <dgm:prSet/>
      <dgm:spPr/>
      <dgm:t>
        <a:bodyPr/>
        <a:lstStyle/>
        <a:p>
          <a:endParaRPr lang="en-US" sz="1400"/>
        </a:p>
      </dgm:t>
    </dgm:pt>
    <dgm:pt modelId="{B291EA80-7049-45D1-BDC6-0B681BF1F7C4}">
      <dgm:prSet custT="1"/>
      <dgm:spPr/>
      <dgm:t>
        <a:bodyPr/>
        <a:lstStyle/>
        <a:p>
          <a:r>
            <a:rPr lang="en-US" sz="2400" dirty="0">
              <a:latin typeface="Arial" panose="020B0604020202020204" pitchFamily="34" charset="0"/>
              <a:cs typeface="Arial" panose="020B0604020202020204" pitchFamily="34" charset="0"/>
            </a:rPr>
            <a:t>Referencing Techniques</a:t>
          </a:r>
        </a:p>
      </dgm:t>
    </dgm:pt>
    <dgm:pt modelId="{3B0F25A5-3843-4BE9-B68D-A9C064E41BA5}" type="parTrans" cxnId="{DFFE184B-2CF2-4F4B-90DF-67925B4276DB}">
      <dgm:prSet/>
      <dgm:spPr/>
      <dgm:t>
        <a:bodyPr/>
        <a:lstStyle/>
        <a:p>
          <a:endParaRPr lang="en-US" sz="1400"/>
        </a:p>
      </dgm:t>
    </dgm:pt>
    <dgm:pt modelId="{470D5DB1-5553-477F-BE23-0941324F7D30}" type="sibTrans" cxnId="{DFFE184B-2CF2-4F4B-90DF-67925B4276DB}">
      <dgm:prSet/>
      <dgm:spPr/>
      <dgm:t>
        <a:bodyPr/>
        <a:lstStyle/>
        <a:p>
          <a:endParaRPr lang="en-US" sz="1400"/>
        </a:p>
      </dgm:t>
    </dgm:pt>
    <dgm:pt modelId="{049A69C1-11A9-4AA6-847F-718E46E5D216}">
      <dgm:prSet custT="1"/>
      <dgm:spPr/>
      <dgm:t>
        <a:bodyPr/>
        <a:lstStyle/>
        <a:p>
          <a:r>
            <a:rPr lang="en-US" sz="18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gm:t>
    </dgm:pt>
    <dgm:pt modelId="{76E974E8-8231-4AB8-A608-06FC5D36F400}" type="parTrans" cxnId="{6F72C4E9-B8C3-4D90-BCA6-A83535E10929}">
      <dgm:prSet/>
      <dgm:spPr/>
      <dgm:t>
        <a:bodyPr/>
        <a:lstStyle/>
        <a:p>
          <a:endParaRPr lang="en-US" sz="1400"/>
        </a:p>
      </dgm:t>
    </dgm:pt>
    <dgm:pt modelId="{EF3E4839-6B9A-4F77-9637-E12A002D6103}" type="sibTrans" cxnId="{6F72C4E9-B8C3-4D90-BCA6-A83535E10929}">
      <dgm:prSet/>
      <dgm:spPr/>
      <dgm:t>
        <a:bodyPr/>
        <a:lstStyle/>
        <a:p>
          <a:endParaRPr lang="en-US" sz="1400"/>
        </a:p>
      </dgm:t>
    </dgm:pt>
    <dgm:pt modelId="{12ED7F4E-3F98-4761-9262-9C31514AD730}" type="pres">
      <dgm:prSet presAssocID="{E888C1E7-6D65-40B9-BCD7-BF49BEC70C7A}" presName="Name0" presStyleCnt="0">
        <dgm:presLayoutVars>
          <dgm:dir/>
          <dgm:animLvl val="lvl"/>
          <dgm:resizeHandles val="exact"/>
        </dgm:presLayoutVars>
      </dgm:prSet>
      <dgm:spPr/>
    </dgm:pt>
    <dgm:pt modelId="{748FEE7E-77B2-4035-AFD3-9EA795362C61}" type="pres">
      <dgm:prSet presAssocID="{54B2ACC3-1AF5-4D88-BD9D-A88A7CBE8241}" presName="linNode" presStyleCnt="0"/>
      <dgm:spPr/>
    </dgm:pt>
    <dgm:pt modelId="{7683D360-CDB5-4607-A79A-316A08145229}" type="pres">
      <dgm:prSet presAssocID="{54B2ACC3-1AF5-4D88-BD9D-A88A7CBE8241}" presName="parentText" presStyleLbl="node1" presStyleIdx="0" presStyleCnt="3">
        <dgm:presLayoutVars>
          <dgm:chMax val="1"/>
          <dgm:bulletEnabled val="1"/>
        </dgm:presLayoutVars>
      </dgm:prSet>
      <dgm:spPr/>
    </dgm:pt>
    <dgm:pt modelId="{688A981A-E16D-4A34-95F4-AFEA2537A8E3}" type="pres">
      <dgm:prSet presAssocID="{54B2ACC3-1AF5-4D88-BD9D-A88A7CBE8241}" presName="descendantText" presStyleLbl="alignAccFollowNode1" presStyleIdx="0" presStyleCnt="3">
        <dgm:presLayoutVars>
          <dgm:bulletEnabled val="1"/>
        </dgm:presLayoutVars>
      </dgm:prSet>
      <dgm:spPr/>
    </dgm:pt>
    <dgm:pt modelId="{E9B35A18-26CD-4D54-A986-1DC4623C4E3C}" type="pres">
      <dgm:prSet presAssocID="{C0ADC2A2-560E-4F49-9CCB-FC2721F7A931}" presName="sp" presStyleCnt="0"/>
      <dgm:spPr/>
    </dgm:pt>
    <dgm:pt modelId="{8D757F2B-FD45-4E2E-A94E-D64C1E13F04D}" type="pres">
      <dgm:prSet presAssocID="{B291EA80-7049-45D1-BDC6-0B681BF1F7C4}" presName="linNode" presStyleCnt="0"/>
      <dgm:spPr/>
    </dgm:pt>
    <dgm:pt modelId="{1C75E08F-D9E1-4DF4-BF6C-CFC9D48C03A8}" type="pres">
      <dgm:prSet presAssocID="{B291EA80-7049-45D1-BDC6-0B681BF1F7C4}" presName="parentText" presStyleLbl="node1" presStyleIdx="1" presStyleCnt="3">
        <dgm:presLayoutVars>
          <dgm:chMax val="1"/>
          <dgm:bulletEnabled val="1"/>
        </dgm:presLayoutVars>
      </dgm:prSet>
      <dgm:spPr/>
    </dgm:pt>
    <dgm:pt modelId="{9A62A01A-EAAE-4B6B-A3F4-4B145BC80C0C}" type="pres">
      <dgm:prSet presAssocID="{B291EA80-7049-45D1-BDC6-0B681BF1F7C4}" presName="descendantText" presStyleLbl="alignAccFollowNode1" presStyleIdx="1" presStyleCnt="3">
        <dgm:presLayoutVars>
          <dgm:bulletEnabled val="1"/>
        </dgm:presLayoutVars>
      </dgm:prSet>
      <dgm:spPr/>
    </dgm:pt>
    <dgm:pt modelId="{113A9752-4E09-456C-BE1B-78219089157B}" type="pres">
      <dgm:prSet presAssocID="{470D5DB1-5553-477F-BE23-0941324F7D30}" presName="sp" presStyleCnt="0"/>
      <dgm:spPr/>
    </dgm:pt>
    <dgm:pt modelId="{FFE98886-B338-4818-8F6D-15F412718EB4}" type="pres">
      <dgm:prSet presAssocID="{896036BD-0591-4ED0-8AFD-CDD77A068F3A}" presName="linNode" presStyleCnt="0"/>
      <dgm:spPr/>
    </dgm:pt>
    <dgm:pt modelId="{1EB94275-773C-4AB3-90A4-56AAC36AFFB5}" type="pres">
      <dgm:prSet presAssocID="{896036BD-0591-4ED0-8AFD-CDD77A068F3A}" presName="parentText" presStyleLbl="node1" presStyleIdx="2" presStyleCnt="3">
        <dgm:presLayoutVars>
          <dgm:chMax val="1"/>
          <dgm:bulletEnabled val="1"/>
        </dgm:presLayoutVars>
      </dgm:prSet>
      <dgm:spPr/>
    </dgm:pt>
    <dgm:pt modelId="{E939913F-FFC1-4AD6-BFA7-A97957614279}" type="pres">
      <dgm:prSet presAssocID="{896036BD-0591-4ED0-8AFD-CDD77A068F3A}" presName="descendantText" presStyleLbl="alignAccFollowNode1" presStyleIdx="2" presStyleCnt="3">
        <dgm:presLayoutVars>
          <dgm:bulletEnabled val="1"/>
        </dgm:presLayoutVars>
      </dgm:prSet>
      <dgm:spPr/>
    </dgm:pt>
  </dgm:ptLst>
  <dgm:cxnLst>
    <dgm:cxn modelId="{BCEA3433-03E3-4930-93BB-E508CD577FBA}" type="presOf" srcId="{6D30A632-CCDD-4D4F-BDEE-94BF3689D247}" destId="{688A981A-E16D-4A34-95F4-AFEA2537A8E3}" srcOrd="0" destOrd="0" presId="urn:microsoft.com/office/officeart/2005/8/layout/vList5"/>
    <dgm:cxn modelId="{DFFE184B-2CF2-4F4B-90DF-67925B4276DB}" srcId="{E888C1E7-6D65-40B9-BCD7-BF49BEC70C7A}" destId="{B291EA80-7049-45D1-BDC6-0B681BF1F7C4}" srcOrd="1" destOrd="0" parTransId="{3B0F25A5-3843-4BE9-B68D-A9C064E41BA5}" sibTransId="{470D5DB1-5553-477F-BE23-0941324F7D30}"/>
    <dgm:cxn modelId="{59A39455-921E-4016-BDF2-63878EE24B1D}" srcId="{E888C1E7-6D65-40B9-BCD7-BF49BEC70C7A}" destId="{896036BD-0591-4ED0-8AFD-CDD77A068F3A}" srcOrd="2" destOrd="0" parTransId="{850B24B8-05CB-4990-83A6-DC6110BFAAE5}" sibTransId="{574C6D26-63AA-42EE-BE4A-54C11E91524C}"/>
    <dgm:cxn modelId="{DE12E96E-2899-4083-967A-C8249C5C7169}" type="presOf" srcId="{D1DBD588-BD90-4F87-9B09-95AD4AB00905}" destId="{E939913F-FFC1-4AD6-BFA7-A97957614279}" srcOrd="0" destOrd="0" presId="urn:microsoft.com/office/officeart/2005/8/layout/vList5"/>
    <dgm:cxn modelId="{EA572881-3851-4247-80C7-D5829C2F5B31}" type="presOf" srcId="{54B2ACC3-1AF5-4D88-BD9D-A88A7CBE8241}" destId="{7683D360-CDB5-4607-A79A-316A08145229}" srcOrd="0" destOrd="0" presId="urn:microsoft.com/office/officeart/2005/8/layout/vList5"/>
    <dgm:cxn modelId="{02B64AA8-E807-4110-AD51-B1C172713D25}" type="presOf" srcId="{B291EA80-7049-45D1-BDC6-0B681BF1F7C4}" destId="{1C75E08F-D9E1-4DF4-BF6C-CFC9D48C03A8}" srcOrd="0" destOrd="0" presId="urn:microsoft.com/office/officeart/2005/8/layout/vList5"/>
    <dgm:cxn modelId="{B8D984B4-1330-4D1A-8E06-7221F4D349F3}" type="presOf" srcId="{896036BD-0591-4ED0-8AFD-CDD77A068F3A}" destId="{1EB94275-773C-4AB3-90A4-56AAC36AFFB5}" srcOrd="0" destOrd="0" presId="urn:microsoft.com/office/officeart/2005/8/layout/vList5"/>
    <dgm:cxn modelId="{2E176AB8-C126-45FF-BFA2-5CDF2E862DC4}" srcId="{E888C1E7-6D65-40B9-BCD7-BF49BEC70C7A}" destId="{54B2ACC3-1AF5-4D88-BD9D-A88A7CBE8241}" srcOrd="0" destOrd="0" parTransId="{A72548FB-B49A-40BF-B520-255CF016470E}" sibTransId="{C0ADC2A2-560E-4F49-9CCB-FC2721F7A931}"/>
    <dgm:cxn modelId="{9B9300BD-2E91-45FC-990F-45C1AAAFE45B}" srcId="{896036BD-0591-4ED0-8AFD-CDD77A068F3A}" destId="{D1DBD588-BD90-4F87-9B09-95AD4AB00905}" srcOrd="0" destOrd="0" parTransId="{0AACC230-6B0E-44DD-A063-4C0560BFF00C}" sibTransId="{7CD8DE2D-9A97-4670-8776-C9EFD9AAD8AB}"/>
    <dgm:cxn modelId="{4701DBC8-3065-4778-BCB6-4347AF57FA31}" type="presOf" srcId="{E888C1E7-6D65-40B9-BCD7-BF49BEC70C7A}" destId="{12ED7F4E-3F98-4761-9262-9C31514AD730}" srcOrd="0" destOrd="0" presId="urn:microsoft.com/office/officeart/2005/8/layout/vList5"/>
    <dgm:cxn modelId="{B22BCADB-8E90-41FF-9D10-4D45A15F1A42}" type="presOf" srcId="{049A69C1-11A9-4AA6-847F-718E46E5D216}" destId="{9A62A01A-EAAE-4B6B-A3F4-4B145BC80C0C}" srcOrd="0" destOrd="0" presId="urn:microsoft.com/office/officeart/2005/8/layout/vList5"/>
    <dgm:cxn modelId="{A9F087DD-B14B-423D-9F67-709B8279B219}" srcId="{54B2ACC3-1AF5-4D88-BD9D-A88A7CBE8241}" destId="{6D30A632-CCDD-4D4F-BDEE-94BF3689D247}" srcOrd="0" destOrd="0" parTransId="{F1DF44BF-1A1D-4992-B038-32F1487935A7}" sibTransId="{E17E6E8C-6FB4-4C41-AB05-5057A1260D61}"/>
    <dgm:cxn modelId="{6F72C4E9-B8C3-4D90-BCA6-A83535E10929}" srcId="{B291EA80-7049-45D1-BDC6-0B681BF1F7C4}" destId="{049A69C1-11A9-4AA6-847F-718E46E5D216}" srcOrd="0" destOrd="0" parTransId="{76E974E8-8231-4AB8-A608-06FC5D36F400}" sibTransId="{EF3E4839-6B9A-4F77-9637-E12A002D6103}"/>
    <dgm:cxn modelId="{B7D4993C-3CEB-4DB6-ACBB-ABB149D86AC6}" type="presParOf" srcId="{12ED7F4E-3F98-4761-9262-9C31514AD730}" destId="{748FEE7E-77B2-4035-AFD3-9EA795362C61}" srcOrd="0" destOrd="0" presId="urn:microsoft.com/office/officeart/2005/8/layout/vList5"/>
    <dgm:cxn modelId="{8E0827FA-2BAA-4EBC-BB4C-3CC4C84175F1}" type="presParOf" srcId="{748FEE7E-77B2-4035-AFD3-9EA795362C61}" destId="{7683D360-CDB5-4607-A79A-316A08145229}" srcOrd="0" destOrd="0" presId="urn:microsoft.com/office/officeart/2005/8/layout/vList5"/>
    <dgm:cxn modelId="{E50134EC-624D-4DDA-8591-760BA2A19B20}" type="presParOf" srcId="{748FEE7E-77B2-4035-AFD3-9EA795362C61}" destId="{688A981A-E16D-4A34-95F4-AFEA2537A8E3}" srcOrd="1" destOrd="0" presId="urn:microsoft.com/office/officeart/2005/8/layout/vList5"/>
    <dgm:cxn modelId="{C41E3970-B71E-4AFA-A298-BFB428FCAD68}" type="presParOf" srcId="{12ED7F4E-3F98-4761-9262-9C31514AD730}" destId="{E9B35A18-26CD-4D54-A986-1DC4623C4E3C}" srcOrd="1" destOrd="0" presId="urn:microsoft.com/office/officeart/2005/8/layout/vList5"/>
    <dgm:cxn modelId="{535E48E4-73E7-4025-B29B-0C99A7C1C3C1}" type="presParOf" srcId="{12ED7F4E-3F98-4761-9262-9C31514AD730}" destId="{8D757F2B-FD45-4E2E-A94E-D64C1E13F04D}" srcOrd="2" destOrd="0" presId="urn:microsoft.com/office/officeart/2005/8/layout/vList5"/>
    <dgm:cxn modelId="{529F2239-F25D-4A40-A3C2-A4F7071BA4B2}" type="presParOf" srcId="{8D757F2B-FD45-4E2E-A94E-D64C1E13F04D}" destId="{1C75E08F-D9E1-4DF4-BF6C-CFC9D48C03A8}" srcOrd="0" destOrd="0" presId="urn:microsoft.com/office/officeart/2005/8/layout/vList5"/>
    <dgm:cxn modelId="{FE2A2D53-D370-4EB0-AC4A-32F3CC442005}" type="presParOf" srcId="{8D757F2B-FD45-4E2E-A94E-D64C1E13F04D}" destId="{9A62A01A-EAAE-4B6B-A3F4-4B145BC80C0C}" srcOrd="1" destOrd="0" presId="urn:microsoft.com/office/officeart/2005/8/layout/vList5"/>
    <dgm:cxn modelId="{FB5EEEB3-EFE0-4CB9-8902-113558052E16}" type="presParOf" srcId="{12ED7F4E-3F98-4761-9262-9C31514AD730}" destId="{113A9752-4E09-456C-BE1B-78219089157B}" srcOrd="3" destOrd="0" presId="urn:microsoft.com/office/officeart/2005/8/layout/vList5"/>
    <dgm:cxn modelId="{5E643C88-510F-490D-A646-8C51A1ED1389}" type="presParOf" srcId="{12ED7F4E-3F98-4761-9262-9C31514AD730}" destId="{FFE98886-B338-4818-8F6D-15F412718EB4}" srcOrd="4" destOrd="0" presId="urn:microsoft.com/office/officeart/2005/8/layout/vList5"/>
    <dgm:cxn modelId="{6F31BD06-9103-45C8-A54F-329BFB30DA4C}" type="presParOf" srcId="{FFE98886-B338-4818-8F6D-15F412718EB4}" destId="{1EB94275-773C-4AB3-90A4-56AAC36AFFB5}" srcOrd="0" destOrd="0" presId="urn:microsoft.com/office/officeart/2005/8/layout/vList5"/>
    <dgm:cxn modelId="{23D80267-1071-4E63-B734-51AE65E0B420}" type="presParOf" srcId="{FFE98886-B338-4818-8F6D-15F412718EB4}" destId="{E939913F-FFC1-4AD6-BFA7-A979576142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2F79E-076B-42D1-9508-CE653A8F7E55}">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Can be used to enhance an organization’s understanding of its implementation of a Framework profile</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rial" panose="020B0604020202020204" pitchFamily="34" charset="0"/>
              <a:cs typeface="Arial" panose="020B0604020202020204" pitchFamily="34" charset="0"/>
            </a:rPr>
            <a:t>Confidence Mechanisms</a:t>
          </a:r>
        </a:p>
      </dsp:txBody>
      <dsp:txXfrm>
        <a:off x="63934" y="65918"/>
        <a:ext cx="2337093" cy="1181819"/>
      </dsp:txXfrm>
    </dsp:sp>
    <dsp:sp modelId="{652EC12B-6111-4E14-8D6B-2610157E3E01}">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Understanding the Tactics, Techniques and Procedures (TTP) an attacker may employ and the vulnerabilities an attacker may exploit are critical to effective cyber defense</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 Attack Lifecycle</a:t>
          </a:r>
          <a:endParaRPr lang="en-US" sz="2600" kern="1200" dirty="0">
            <a:latin typeface="Arial" panose="020B0604020202020204" pitchFamily="34" charset="0"/>
            <a:cs typeface="Arial" panose="020B0604020202020204" pitchFamily="34" charset="0"/>
          </a:endParaRPr>
        </a:p>
      </dsp:txBody>
      <dsp:txXfrm>
        <a:off x="63934" y="1441090"/>
        <a:ext cx="2337093" cy="1181819"/>
      </dsp:txXfrm>
    </dsp:sp>
    <dsp:sp modelId="{0731E693-096B-495B-B41B-BEA16127C2EC}">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skilled cybersecurity workforce is needed to meet the unique cybersecurity needs of critical infrastructure</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0" kern="1200" dirty="0">
              <a:latin typeface="Arial" panose="020B0604020202020204" pitchFamily="34" charset="0"/>
              <a:cs typeface="Arial" panose="020B0604020202020204" pitchFamily="34" charset="0"/>
            </a:rPr>
            <a:t>Cybersecurity Workforce</a:t>
          </a:r>
          <a:endParaRPr lang="en-US" sz="26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C02A8-E576-4E92-94F6-2C25F68315AC}">
      <dsp:nvSpPr>
        <dsp:cNvPr id="0" name=""/>
        <dsp:cNvSpPr/>
      </dsp:nvSpPr>
      <dsp:spPr>
        <a:xfrm rot="5400000">
          <a:off x="4133904" y="-1535067"/>
          <a:ext cx="1047750" cy="438379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Organizations are dependent upon product and service supply chains. Supply chain risk should be included in organizational risk management programs.</a:t>
          </a:r>
        </a:p>
      </dsp:txBody>
      <dsp:txXfrm rot="-5400000">
        <a:off x="2465884" y="184100"/>
        <a:ext cx="4332645" cy="945456"/>
      </dsp:txXfrm>
    </dsp:sp>
    <dsp:sp modelId="{7683D360-CDB5-4607-A79A-316A08145229}">
      <dsp:nvSpPr>
        <dsp:cNvPr id="0" name=""/>
        <dsp:cNvSpPr/>
      </dsp:nvSpPr>
      <dsp:spPr>
        <a:xfrm>
          <a:off x="0" y="1984"/>
          <a:ext cx="2465883"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Cyber Supply Chain Risk Management</a:t>
          </a:r>
        </a:p>
      </dsp:txBody>
      <dsp:txXfrm>
        <a:off x="63934" y="65918"/>
        <a:ext cx="2338015" cy="1181819"/>
      </dsp:txXfrm>
    </dsp:sp>
    <dsp:sp modelId="{43343CE9-8002-4BA7-9E49-66A7816CDC7E}">
      <dsp:nvSpPr>
        <dsp:cNvPr id="0" name=""/>
        <dsp:cNvSpPr/>
      </dsp:nvSpPr>
      <dsp:spPr>
        <a:xfrm rot="5400000">
          <a:off x="4133904" y="-159896"/>
          <a:ext cx="1047750" cy="438379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NIST is updating SP 800-37 (RMF), to incorporate key Cybersecurity Framework, privacy risk management and systems security engineering concepts.</a:t>
          </a:r>
        </a:p>
      </dsp:txBody>
      <dsp:txXfrm rot="-5400000">
        <a:off x="2465884" y="1559271"/>
        <a:ext cx="4332645" cy="945456"/>
      </dsp:txXfrm>
    </dsp:sp>
    <dsp:sp modelId="{6C5A8FCA-AF19-494A-9E0F-4C5E3621301D}">
      <dsp:nvSpPr>
        <dsp:cNvPr id="0" name=""/>
        <dsp:cNvSpPr/>
      </dsp:nvSpPr>
      <dsp:spPr>
        <a:xfrm>
          <a:off x="0" y="1377156"/>
          <a:ext cx="2465883"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Federal Agency Cybersecurity Alignment</a:t>
          </a:r>
        </a:p>
      </dsp:txBody>
      <dsp:txXfrm>
        <a:off x="63934" y="1441090"/>
        <a:ext cx="2338015" cy="1181819"/>
      </dsp:txXfrm>
    </dsp:sp>
    <dsp:sp modelId="{F7A87F31-4715-426D-BB4C-CD91ACCBB906}">
      <dsp:nvSpPr>
        <dsp:cNvPr id="0" name=""/>
        <dsp:cNvSpPr/>
      </dsp:nvSpPr>
      <dsp:spPr>
        <a:xfrm rot="5400000">
          <a:off x="4133904" y="1215275"/>
          <a:ext cx="1047750" cy="438379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Participants involved in developing the Framework stressed that leadership buy-in to the approach was crucial to improving the nation’s cybersecurity.</a:t>
          </a:r>
        </a:p>
      </dsp:txBody>
      <dsp:txXfrm rot="-5400000">
        <a:off x="2465884" y="2934443"/>
        <a:ext cx="4332645" cy="945456"/>
      </dsp:txXfrm>
    </dsp:sp>
    <dsp:sp modelId="{1EB94275-773C-4AB3-90A4-56AAC36AFFB5}">
      <dsp:nvSpPr>
        <dsp:cNvPr id="0" name=""/>
        <dsp:cNvSpPr/>
      </dsp:nvSpPr>
      <dsp:spPr>
        <a:xfrm>
          <a:off x="0" y="2752328"/>
          <a:ext cx="2465883"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Governance and Enterprise Risk Management</a:t>
          </a:r>
        </a:p>
      </dsp:txBody>
      <dsp:txXfrm>
        <a:off x="63934" y="2816262"/>
        <a:ext cx="2338015" cy="1181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C4F48-1745-4894-AC22-514A81C7C33F}">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Identity management needs to become more risk-aligned, adaptive, and contextual with guidance capable of supporting flexibility, modularity, and agility</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Identity Management</a:t>
          </a:r>
        </a:p>
      </dsp:txBody>
      <dsp:txXfrm>
        <a:off x="63934" y="65918"/>
        <a:ext cx="2337093" cy="1181819"/>
      </dsp:txXfrm>
    </dsp:sp>
    <dsp:sp modelId="{34E38FC5-3DF8-42BA-B668-C70C9DDF6E86}">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 Diverse requirements can impede interoperability, result in duplication, harm cybersecurity, and hamper innovation, hindering the ability of organizations to operate globally while effectively manage risks.</a:t>
          </a:r>
        </a:p>
      </dsp:txBody>
      <dsp:txXfrm rot="-5400000">
        <a:off x="2464962" y="1559271"/>
        <a:ext cx="4331005" cy="945456"/>
      </dsp:txXfrm>
    </dsp:sp>
    <dsp:sp modelId="{6C5A8FCA-AF19-494A-9E0F-4C5E3621301D}">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panose="020B0604020202020204" pitchFamily="34" charset="0"/>
              <a:cs typeface="Arial" panose="020B0604020202020204" pitchFamily="34" charset="0"/>
            </a:rPr>
            <a:t>International Aspects, Impacts, and Alignment</a:t>
          </a:r>
        </a:p>
      </dsp:txBody>
      <dsp:txXfrm>
        <a:off x="63934" y="1441090"/>
        <a:ext cx="2337093" cy="1181819"/>
      </dsp:txXfrm>
    </dsp:sp>
    <dsp:sp modelId="{DE0BBC27-68FB-40D8-948F-2DD8C8D10A57}">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Arial" panose="020B0604020202020204" pitchFamily="34" charset="0"/>
              <a:cs typeface="Arial" panose="020B0604020202020204" pitchFamily="34" charset="0"/>
            </a:rPr>
            <a:t>More accurate and quantifiable projected cost and estimated risk reduction associated with cybersecurity investments requires an aligned, modular, and systemic approach to cybersecurity measurement.</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Measuring Cybersecurity</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A981A-E16D-4A34-95F4-AFEA2537A8E3}">
      <dsp:nvSpPr>
        <dsp:cNvPr id="0" name=""/>
        <dsp:cNvSpPr/>
      </dsp:nvSpPr>
      <dsp:spPr>
        <a:xfrm rot="5400000">
          <a:off x="4132162" y="-1534248"/>
          <a:ext cx="1047750" cy="438215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Arial" panose="020B0604020202020204" pitchFamily="34" charset="0"/>
              <a:cs typeface="Arial" panose="020B0604020202020204" pitchFamily="34" charset="0"/>
            </a:rPr>
            <a:t>A key challenge has been determining how to design information technologies that protect individuals’ privacy and civil liberties in an increasingly connected world.</a:t>
          </a:r>
        </a:p>
      </dsp:txBody>
      <dsp:txXfrm rot="-5400000">
        <a:off x="2464962" y="184099"/>
        <a:ext cx="4331005" cy="945456"/>
      </dsp:txXfrm>
    </dsp:sp>
    <dsp:sp modelId="{7683D360-CDB5-4607-A79A-316A08145229}">
      <dsp:nvSpPr>
        <dsp:cNvPr id="0" name=""/>
        <dsp:cNvSpPr/>
      </dsp:nvSpPr>
      <dsp:spPr>
        <a:xfrm>
          <a:off x="0" y="1984"/>
          <a:ext cx="2464961" cy="13096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Privacy Engineering</a:t>
          </a:r>
        </a:p>
      </dsp:txBody>
      <dsp:txXfrm>
        <a:off x="63934" y="65918"/>
        <a:ext cx="2337093" cy="1181819"/>
      </dsp:txXfrm>
    </dsp:sp>
    <dsp:sp modelId="{9A62A01A-EAAE-4B6B-A3F4-4B145BC80C0C}">
      <dsp:nvSpPr>
        <dsp:cNvPr id="0" name=""/>
        <dsp:cNvSpPr/>
      </dsp:nvSpPr>
      <dsp:spPr>
        <a:xfrm rot="5400000">
          <a:off x="4132162" y="-159076"/>
          <a:ext cx="1047750" cy="438215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To handle evolving cybersecurity standards, sector specific recommended practices, etc., the Informative References must adapt.</a:t>
          </a:r>
        </a:p>
      </dsp:txBody>
      <dsp:txXfrm rot="-5400000">
        <a:off x="2464962" y="1559271"/>
        <a:ext cx="4331005" cy="945456"/>
      </dsp:txXfrm>
    </dsp:sp>
    <dsp:sp modelId="{1C75E08F-D9E1-4DF4-BF6C-CFC9D48C03A8}">
      <dsp:nvSpPr>
        <dsp:cNvPr id="0" name=""/>
        <dsp:cNvSpPr/>
      </dsp:nvSpPr>
      <dsp:spPr>
        <a:xfrm>
          <a:off x="0" y="1377156"/>
          <a:ext cx="2464961" cy="13096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Referencing Techniques</a:t>
          </a:r>
        </a:p>
      </dsp:txBody>
      <dsp:txXfrm>
        <a:off x="63934" y="1441090"/>
        <a:ext cx="2337093" cy="1181819"/>
      </dsp:txXfrm>
    </dsp:sp>
    <dsp:sp modelId="{E939913F-FFC1-4AD6-BFA7-A97957614279}">
      <dsp:nvSpPr>
        <dsp:cNvPr id="0" name=""/>
        <dsp:cNvSpPr/>
      </dsp:nvSpPr>
      <dsp:spPr>
        <a:xfrm rot="5400000">
          <a:off x="4132162" y="1216095"/>
          <a:ext cx="1047750" cy="438215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It is important that small business leaders understand and have effective approaches to manage risks to their information, systems and networks.</a:t>
          </a:r>
        </a:p>
      </dsp:txBody>
      <dsp:txXfrm rot="-5400000">
        <a:off x="2464962" y="2934443"/>
        <a:ext cx="4331005" cy="945456"/>
      </dsp:txXfrm>
    </dsp:sp>
    <dsp:sp modelId="{1EB94275-773C-4AB3-90A4-56AAC36AFFB5}">
      <dsp:nvSpPr>
        <dsp:cNvPr id="0" name=""/>
        <dsp:cNvSpPr/>
      </dsp:nvSpPr>
      <dsp:spPr>
        <a:xfrm>
          <a:off x="0" y="2752328"/>
          <a:ext cx="2464961" cy="130968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Small Business Awareness and Resources</a:t>
          </a:r>
          <a:endParaRPr lang="en-US" sz="1800" kern="1200" dirty="0">
            <a:latin typeface="Arial" panose="020B0604020202020204" pitchFamily="34" charset="0"/>
            <a:cs typeface="Arial" panose="020B0604020202020204" pitchFamily="34" charset="0"/>
          </a:endParaRPr>
        </a:p>
      </dsp:txBody>
      <dsp:txXfrm>
        <a:off x="63934" y="2816262"/>
        <a:ext cx="2337093" cy="118181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67587" name="Rectangle 3"/>
          <p:cNvSpPr>
            <a:spLocks noGrp="1" noChangeArrowheads="1"/>
          </p:cNvSpPr>
          <p:nvPr>
            <p:ph type="dt" sz="quarter"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67588" name="Rectangle 4"/>
          <p:cNvSpPr>
            <a:spLocks noGrp="1" noChangeArrowheads="1"/>
          </p:cNvSpPr>
          <p:nvPr>
            <p:ph type="ftr" sz="quarter" idx="2"/>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67589" name="Rectangle 5"/>
          <p:cNvSpPr>
            <a:spLocks noGrp="1" noChangeArrowheads="1"/>
          </p:cNvSpPr>
          <p:nvPr>
            <p:ph type="sldNum" sz="quarter" idx="3"/>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8EBCBC5E-24DB-9647-B6C5-3E5E98B40A0A}" type="slidenum">
              <a:rPr lang="fr-FR"/>
              <a:pPr/>
              <a:t>‹N°›</a:t>
            </a:fld>
            <a:endParaRPr lang="fr-FR"/>
          </a:p>
        </p:txBody>
      </p:sp>
    </p:spTree>
    <p:extLst>
      <p:ext uri="{BB962C8B-B14F-4D97-AF65-F5344CB8AC3E}">
        <p14:creationId xmlns:p14="http://schemas.microsoft.com/office/powerpoint/2010/main" val="189062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defTabSz="950913">
              <a:defRPr sz="1200">
                <a:ea typeface="+mn-ea"/>
              </a:defRPr>
            </a:lvl1pPr>
          </a:lstStyle>
          <a:p>
            <a:pPr>
              <a:defRPr/>
            </a:pPr>
            <a:endParaRPr lang="fr-FR"/>
          </a:p>
        </p:txBody>
      </p:sp>
      <p:sp>
        <p:nvSpPr>
          <p:cNvPr id="9219" name="Rectangle 3"/>
          <p:cNvSpPr>
            <a:spLocks noGrp="1" noChangeArrowheads="1"/>
          </p:cNvSpPr>
          <p:nvPr>
            <p:ph type="dt" idx="1"/>
          </p:nvPr>
        </p:nvSpPr>
        <p:spPr bwMode="auto">
          <a:xfrm>
            <a:off x="3819525" y="0"/>
            <a:ext cx="2924175" cy="49530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lvl1pPr algn="r" defTabSz="950913">
              <a:defRPr sz="1200">
                <a:ea typeface="+mn-ea"/>
              </a:defRPr>
            </a:lvl1pPr>
          </a:lstStyle>
          <a:p>
            <a:pPr>
              <a:defRPr/>
            </a:pPr>
            <a:endParaRPr lang="fr-FR"/>
          </a:p>
        </p:txBody>
      </p:sp>
      <p:sp>
        <p:nvSpPr>
          <p:cNvPr id="12292" name="Rectangle 4"/>
          <p:cNvSpPr>
            <a:spLocks noGrp="1" noRot="1" noChangeAspect="1" noChangeArrowheads="1" noTextEdit="1"/>
          </p:cNvSpPr>
          <p:nvPr>
            <p:ph type="sldImg" idx="2"/>
          </p:nvPr>
        </p:nvSpPr>
        <p:spPr bwMode="auto">
          <a:xfrm>
            <a:off x="900113" y="742950"/>
            <a:ext cx="4945062"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21" name="Rectangle 5"/>
          <p:cNvSpPr>
            <a:spLocks noGrp="1" noChangeArrowheads="1"/>
          </p:cNvSpPr>
          <p:nvPr>
            <p:ph type="body" sz="quarter" idx="3"/>
          </p:nvPr>
        </p:nvSpPr>
        <p:spPr bwMode="auto">
          <a:xfrm>
            <a:off x="900113" y="4699000"/>
            <a:ext cx="4943475" cy="4451350"/>
          </a:xfrm>
          <a:prstGeom prst="rect">
            <a:avLst/>
          </a:prstGeom>
          <a:noFill/>
          <a:ln w="9525">
            <a:noFill/>
            <a:miter lim="800000"/>
            <a:headEnd/>
            <a:tailEnd/>
          </a:ln>
          <a:effectLst/>
        </p:spPr>
        <p:txBody>
          <a:bodyPr vert="horz" wrap="square" lIns="95049" tIns="47525" rIns="95049" bIns="475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9222" name="Rectangle 6"/>
          <p:cNvSpPr>
            <a:spLocks noGrp="1" noChangeArrowheads="1"/>
          </p:cNvSpPr>
          <p:nvPr>
            <p:ph type="ftr" sz="quarter" idx="4"/>
          </p:nvPr>
        </p:nvSpPr>
        <p:spPr bwMode="auto">
          <a:xfrm>
            <a:off x="0"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defTabSz="950913">
              <a:defRPr sz="1200">
                <a:ea typeface="+mn-ea"/>
              </a:defRPr>
            </a:lvl1pPr>
          </a:lstStyle>
          <a:p>
            <a:pPr>
              <a:defRPr/>
            </a:pPr>
            <a:endParaRPr lang="fr-FR"/>
          </a:p>
        </p:txBody>
      </p:sp>
      <p:sp>
        <p:nvSpPr>
          <p:cNvPr id="9223" name="Rectangle 7"/>
          <p:cNvSpPr>
            <a:spLocks noGrp="1" noChangeArrowheads="1"/>
          </p:cNvSpPr>
          <p:nvPr>
            <p:ph type="sldNum" sz="quarter" idx="5"/>
          </p:nvPr>
        </p:nvSpPr>
        <p:spPr bwMode="auto">
          <a:xfrm>
            <a:off x="3819525" y="9398000"/>
            <a:ext cx="2924175" cy="495300"/>
          </a:xfrm>
          <a:prstGeom prst="rect">
            <a:avLst/>
          </a:prstGeom>
          <a:noFill/>
          <a:ln w="9525">
            <a:noFill/>
            <a:miter lim="800000"/>
            <a:headEnd/>
            <a:tailEnd/>
          </a:ln>
          <a:effectLst/>
        </p:spPr>
        <p:txBody>
          <a:bodyPr vert="horz" wrap="square" lIns="95049" tIns="47525" rIns="95049" bIns="47525" numCol="1" anchor="b" anchorCtr="0" compatLnSpc="1">
            <a:prstTxWarp prst="textNoShape">
              <a:avLst/>
            </a:prstTxWarp>
          </a:bodyPr>
          <a:lstStyle>
            <a:lvl1pPr algn="r" defTabSz="950913">
              <a:defRPr sz="1200"/>
            </a:lvl1pPr>
          </a:lstStyle>
          <a:p>
            <a:fld id="{6ACBA17E-6992-CF4D-A6D4-3B100EB44456}" type="slidenum">
              <a:rPr lang="fr-FR"/>
              <a:pPr/>
              <a:t>‹N°›</a:t>
            </a:fld>
            <a:endParaRPr lang="fr-FR"/>
          </a:p>
        </p:txBody>
      </p:sp>
    </p:spTree>
    <p:extLst>
      <p:ext uri="{BB962C8B-B14F-4D97-AF65-F5344CB8AC3E}">
        <p14:creationId xmlns:p14="http://schemas.microsoft.com/office/powerpoint/2010/main" val="609142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a:defRPr sz="1200">
                <a:solidFill>
                  <a:schemeClr val="tx1"/>
                </a:solidFill>
                <a:latin typeface="Times New Roman" charset="0"/>
                <a:ea typeface="ＭＳ Ｐゴシック" charset="0"/>
              </a:defRPr>
            </a:lvl1pPr>
            <a:lvl2pPr marL="742950" indent="-285750" defTabSz="950913">
              <a:defRPr sz="1200">
                <a:solidFill>
                  <a:schemeClr val="tx1"/>
                </a:solidFill>
                <a:latin typeface="Times New Roman" charset="0"/>
                <a:ea typeface="ＭＳ Ｐゴシック" charset="0"/>
              </a:defRPr>
            </a:lvl2pPr>
            <a:lvl3pPr marL="1143000" indent="-228600" defTabSz="950913">
              <a:defRPr sz="1200">
                <a:solidFill>
                  <a:schemeClr val="tx1"/>
                </a:solidFill>
                <a:latin typeface="Times New Roman" charset="0"/>
                <a:ea typeface="ＭＳ Ｐゴシック" charset="0"/>
              </a:defRPr>
            </a:lvl3pPr>
            <a:lvl4pPr marL="1600200" indent="-228600" defTabSz="950913">
              <a:defRPr sz="1200">
                <a:solidFill>
                  <a:schemeClr val="tx1"/>
                </a:solidFill>
                <a:latin typeface="Times New Roman" charset="0"/>
                <a:ea typeface="ＭＳ Ｐゴシック" charset="0"/>
              </a:defRPr>
            </a:lvl4pPr>
            <a:lvl5pPr marL="2057400" indent="-228600" defTabSz="950913">
              <a:defRPr sz="1200">
                <a:solidFill>
                  <a:schemeClr val="tx1"/>
                </a:solidFill>
                <a:latin typeface="Times New Roman" charset="0"/>
                <a:ea typeface="ＭＳ Ｐゴシック" charset="0"/>
              </a:defRPr>
            </a:lvl5pPr>
            <a:lvl6pPr marL="25146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6pPr>
            <a:lvl7pPr marL="29718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7pPr>
            <a:lvl8pPr marL="34290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8pPr>
            <a:lvl9pPr marL="3886200" indent="-228600" defTabSz="950913" eaLnBrk="0" fontAlgn="base" hangingPunct="0">
              <a:spcBef>
                <a:spcPct val="30000"/>
              </a:spcBef>
              <a:spcAft>
                <a:spcPct val="0"/>
              </a:spcAft>
              <a:defRPr sz="1200">
                <a:solidFill>
                  <a:schemeClr val="tx1"/>
                </a:solidFill>
                <a:latin typeface="Times New Roman" charset="0"/>
                <a:ea typeface="ＭＳ Ｐゴシック" charset="0"/>
              </a:defRPr>
            </a:lvl9pPr>
          </a:lstStyle>
          <a:p>
            <a:fld id="{E4B9B294-D959-BF40-83A6-BF9A71444902}" type="slidenum">
              <a:rPr lang="fr-FR"/>
              <a:pPr/>
              <a:t>1</a:t>
            </a:fld>
            <a:endParaRPr lang="fr-F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Cyber Supply Chain Risk Management:</a:t>
            </a:r>
          </a:p>
          <a:p>
            <a:r>
              <a:rPr lang="en-US" b="0" dirty="0"/>
              <a:t>Supply chains consist of organizations that design, produce, source, and deliver products and services. All organizations are part of, and dependent upon, product and service supply chains. Supply chain risk is an essential part of the risk landscape that should be included in organizational risk management programs.</a:t>
            </a:r>
          </a:p>
          <a:p>
            <a:endParaRPr lang="en-US" b="1" dirty="0"/>
          </a:p>
          <a:p>
            <a:r>
              <a:rPr lang="en-US" b="0" dirty="0"/>
              <a:t>Although many organizations may have robust internal risk management processes, supply chain criticality and dependency analysis, collaboration, information sharing, supplier management, and trust mechanisms remain a challenge. Supply chain risk management, especially product and service integrity, is an emerging discipline characterized by diverse perspectives, disparate bodies of knowledge, and fragmented standards and best practices.</a:t>
            </a:r>
          </a:p>
          <a:p>
            <a:endParaRPr lang="en-US" b="1" dirty="0"/>
          </a:p>
          <a:p>
            <a:r>
              <a:rPr lang="en-US" b="1" dirty="0"/>
              <a:t>Federal Agency Cybersecurity Alignment:</a:t>
            </a:r>
          </a:p>
          <a:p>
            <a:r>
              <a:rPr lang="en-US" b="0" dirty="0"/>
              <a:t>To assist federal agencies with integrating the Cybersecurity Framework and the Risk Management Framework, NIST issued a discussion draft of SP 800-37 - Revision 2, Risk Management Framework for Information Systems and Organizations, which includes incorporation of key Cybersecurity Framework, privacy risk management and systems security engineering concepts.</a:t>
            </a:r>
          </a:p>
          <a:p>
            <a:endParaRPr lang="en-US" b="0" dirty="0"/>
          </a:p>
          <a:p>
            <a:r>
              <a:rPr lang="en-US" b="0" dirty="0"/>
              <a:t>Additionally, NIST issued draft report NISTIR 8170 - The Cybersecurity Framework: Implementation Guidance for Federal Agencies to support agency heads and senior cybersecurity leadership in Framework implementation planning. The draft summarizes eight private sector uses of the Framework, which may be applicable for federal agencies. By leveraging NISTIR 8170, agencies can better understand how to implement the Framework in conjunction with other NIST cybersecurity risk management standards and guidelines.</a:t>
            </a:r>
          </a:p>
          <a:p>
            <a:endParaRPr lang="en-US" b="1" dirty="0"/>
          </a:p>
          <a:p>
            <a:r>
              <a:rPr lang="en-US" b="1" dirty="0"/>
              <a:t>Governance and Enterprise Risk Management:</a:t>
            </a:r>
          </a:p>
          <a:p>
            <a:r>
              <a:rPr lang="en-US" b="0" dirty="0"/>
              <a:t>From its inception, the Cybersecurity Framework was designed to focus on and encourage a risk management approach within and among enterprises. As part of that strategy, NIST has aimed to support senior executive decision making with regard to cybersecurity risks. Additionally, private and public-sector participants involved in developing the Framework recognized and stressed at the outset that leadership “buy-in” to the approach was crucial to improving the nation’s cybersecurity. At the federal level, the importance of active engagement of senior leaders in cybersecurity risk management and the Cybersecurity Framework, has been reinforced by Executive Order 13800.</a:t>
            </a:r>
          </a:p>
          <a:p>
            <a:endParaRPr lang="en-US" b="1" dirty="0"/>
          </a:p>
          <a:p>
            <a:r>
              <a:rPr lang="en-US" b="0" dirty="0"/>
              <a:t>Given the importance of supporting senior executive risk decisions, the Framework’s native support of enterprise risk management, the close relationship between ERM and governance, and the on-going focus of these topics in the larger ecosystem, Governance and Enterprise Risk Management will be a Roadmap topic area.</a:t>
            </a:r>
          </a:p>
        </p:txBody>
      </p:sp>
      <p:sp>
        <p:nvSpPr>
          <p:cNvPr id="4" name="Slide Number Placeholder 3"/>
          <p:cNvSpPr>
            <a:spLocks noGrp="1"/>
          </p:cNvSpPr>
          <p:nvPr>
            <p:ph type="sldNum" sz="quarter" idx="10"/>
          </p:nvPr>
        </p:nvSpPr>
        <p:spPr/>
        <p:txBody>
          <a:bodyPr/>
          <a:lstStyle/>
          <a:p>
            <a:fld id="{67C02A33-D6ED-8345-92B5-FE0B6F3F946F}" type="slidenum">
              <a:rPr lang="en-US" smtClean="0"/>
              <a:pPr/>
              <a:t>42</a:t>
            </a:fld>
            <a:endParaRPr lang="en-US" dirty="0"/>
          </a:p>
        </p:txBody>
      </p:sp>
    </p:spTree>
    <p:extLst>
      <p:ext uri="{BB962C8B-B14F-4D97-AF65-F5344CB8AC3E}">
        <p14:creationId xmlns:p14="http://schemas.microsoft.com/office/powerpoint/2010/main" val="255299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Identity Management:</a:t>
            </a:r>
          </a:p>
          <a:p>
            <a:r>
              <a:rPr lang="en-US" b="0" dirty="0"/>
              <a:t>Identity Management solutions have continued to evolve and improve since the Framework’s initial release, with both the public and private sectors making progress</a:t>
            </a:r>
          </a:p>
          <a:p>
            <a:r>
              <a:rPr lang="en-US" b="0" dirty="0"/>
              <a:t>toward developing and implementing stronger standards, processes, technologies, and protocols. In particular, multi-factor authentication (MFA) solutions are increasingly used to augment passwords.</a:t>
            </a:r>
          </a:p>
          <a:p>
            <a:endParaRPr lang="en-US" b="0" dirty="0"/>
          </a:p>
          <a:p>
            <a:r>
              <a:rPr lang="en-US" b="0" dirty="0"/>
              <a:t>Although the use and adoption of identity technologies is evolving, challenges remain in </a:t>
            </a:r>
            <a:r>
              <a:rPr lang="en-US" b="0" dirty="0" err="1"/>
              <a:t>naligning</a:t>
            </a:r>
            <a:r>
              <a:rPr lang="en-US" b="0" dirty="0"/>
              <a:t> technology with risk management processes. This is exemplified by the plethora of personal information now available on social media or due to massive breaches of consumer data. To better align technology and risk management processes, NIST published a substantial 2017 update to the Special Publication 800-63 suite. NIST also continues development of associated implementation guides and National Cybersecurity Center of Excellence (</a:t>
            </a:r>
            <a:r>
              <a:rPr lang="en-US" b="0" dirty="0" err="1"/>
              <a:t>NCCoE</a:t>
            </a:r>
            <a:r>
              <a:rPr lang="en-US" b="0" dirty="0"/>
              <a:t>) reference models.</a:t>
            </a:r>
          </a:p>
          <a:p>
            <a:endParaRPr lang="en-US" b="0" dirty="0"/>
          </a:p>
          <a:p>
            <a:r>
              <a:rPr lang="en-US" b="0" dirty="0"/>
              <a:t>As threats and risks continue to evolve, a static approach to identity no longer suffices. Identity management needs to become more risk-aligned, adaptive, and contextual with guidance capable of supporting flexibility, modularity, and agility – while never sacrificing personal privacy to achieve better outcomes. To support this, NIST continues to evolve processes for its standards and guidance efforts, including increasing use of approaches and tools to maximize stakeholder engagement and be responsive to a rapidly changing threat landscape.</a:t>
            </a:r>
          </a:p>
          <a:p>
            <a:endParaRPr lang="en-US" b="1" dirty="0"/>
          </a:p>
          <a:p>
            <a:r>
              <a:rPr lang="en-US" b="1" dirty="0"/>
              <a:t>International Aspects, Impacts, and Alignment:</a:t>
            </a:r>
          </a:p>
          <a:p>
            <a:r>
              <a:rPr lang="en-US" b="0" dirty="0"/>
              <a:t>Many governments are proposing and enacting strategies, policies, laws, and regulations covering information technology for critical infrastructure as a result. Because many organizations and most sectors operate globally or rely on the interconnectedness of the global digital infrastructure, these requirements are affecting, or may affect, how organizations operate, conduct business, and develop new products and services.  Diverse or specialized requirements can impede interoperability, result in duplication, harm cybersecurity, and hinder innovation. In turn, this can significantly reduce the availability and use of innovative technologies to critical infrastructures in all industries and hamper the ability of organizations to operate globally and to effectively manage new and evolving risks.</a:t>
            </a:r>
          </a:p>
          <a:p>
            <a:endParaRPr lang="en-US" b="0" dirty="0"/>
          </a:p>
          <a:p>
            <a:r>
              <a:rPr lang="en-US" b="0" dirty="0"/>
              <a:t>Currently, no common language or taxonomy exists among international entities relative to cybersecurity. Many countries are working to develop their own, unique standards and best practices which may make interoperability at the international level a more challenging and sometimes onerous process. To this end, international collaboration and alignment would lead to greater innovation and a more effective and efficient utilization of resources. Because the Framework references globally accepted standards, guidelines and practice, organizations domiciled inside and outside of the United States can use the Framework to efficiently operate globally and manage new and evolving risks</a:t>
            </a:r>
            <a:endParaRPr lang="en-US" b="1" dirty="0"/>
          </a:p>
          <a:p>
            <a:endParaRPr lang="en-US" b="1" dirty="0"/>
          </a:p>
          <a:p>
            <a:r>
              <a:rPr lang="en-US" b="1" dirty="0"/>
              <a:t>Measuring Cybersecurity:</a:t>
            </a:r>
          </a:p>
          <a:p>
            <a:r>
              <a:rPr lang="en-US" b="0" dirty="0"/>
              <a:t>Every organization wants to gain maximum value and effect for its finite cybersecurity related investments. This includes reducing risk and optimizing the potential reward of cybersecurity. Organizations frequently make go-ahead decisions, comparing scenarios that differ in projected cost, and estimated benefit and risk reduction. However, these scenarios are often based on “best guess.” Increasingly, senior executives are asking for a more accurate and quantitative portrayal of these factors and how they might change. Providing more accurate and quantifiable answers to these questions requires an aligned, modular, and systemic approach to cybersecurity measurement, so that measurement at more technical levels is supportive of high-level decision making.</a:t>
            </a:r>
          </a:p>
          <a:p>
            <a:endParaRPr lang="en-US" b="1" dirty="0"/>
          </a:p>
          <a:p>
            <a:r>
              <a:rPr lang="en-US" dirty="0"/>
              <a:t>NIST is initiating a cybersecurity measurement program focusing on aligning technical measures to determine effect on high-level organizational objectives, as well as to support decision making by senior executives and oversight by boards of directors.</a:t>
            </a:r>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43</a:t>
            </a:fld>
            <a:endParaRPr lang="en-US" dirty="0"/>
          </a:p>
        </p:txBody>
      </p:sp>
    </p:spTree>
    <p:extLst>
      <p:ext uri="{BB962C8B-B14F-4D97-AF65-F5344CB8AC3E}">
        <p14:creationId xmlns:p14="http://schemas.microsoft.com/office/powerpoint/2010/main" val="2301040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Privacy Engineering:</a:t>
            </a:r>
          </a:p>
          <a:p>
            <a:r>
              <a:rPr lang="en-US" b="0" dirty="0"/>
              <a:t>A key challenge for the privacy field has been the difficulty of determining how to design information technologies and systems that protect individuals’ privacy, and by extension, civil liberties in an increasingly connected world. </a:t>
            </a:r>
          </a:p>
          <a:p>
            <a:endParaRPr lang="en-US" b="1" dirty="0"/>
          </a:p>
          <a:p>
            <a:r>
              <a:rPr lang="en-US" b="0" dirty="0"/>
              <a:t>Although cybersecurity provides some degree of privacy protection, individuals’ privacy cannot be achieved solely by securing personally identifiable information (PII). Privacy risks also can arise from the intentional or authorized processing of PII, including when cybersecurity measures are processing PII to provide increased security.</a:t>
            </a:r>
          </a:p>
          <a:p>
            <a:endParaRPr lang="en-US" b="0" dirty="0"/>
          </a:p>
          <a:p>
            <a:r>
              <a:rPr lang="en-US" b="0" dirty="0"/>
              <a:t>NIST is contributing to the development of the discipline of privacy engineering as a bridge between privacy policy and system-level implementation. NIST has established a program for privacy engineering with the goals of advancing 1) a lexicon to describe the field and 2) the development of widely adopted frameworks, models, methodologies, tools, and standards</a:t>
            </a:r>
          </a:p>
          <a:p>
            <a:endParaRPr lang="en-US" b="1" dirty="0"/>
          </a:p>
          <a:p>
            <a:r>
              <a:rPr lang="en-US" b="1" dirty="0"/>
              <a:t>Referencing Techniques:</a:t>
            </a:r>
          </a:p>
          <a:p>
            <a:r>
              <a:rPr lang="en-US" b="0" dirty="0"/>
              <a:t>Referencing Techniques has been added to this Roadmap to address the relationship of one set of cybersecurity requirements, controls, or outcomes (“references”) to another, such as defining the relationship between Framework outcomes and ISO 27001 requirements. These relationships are commonly referred to as mappings or crosswalks. References range far beyond the Framework Informative References. However, Informative References serve as an easy starting point for this topic.</a:t>
            </a:r>
          </a:p>
          <a:p>
            <a:endParaRPr lang="en-US" b="1" dirty="0"/>
          </a:p>
          <a:p>
            <a:r>
              <a:rPr lang="en-US" b="0" dirty="0"/>
              <a:t>To handle the changing and growing cybersecurity standards, industry and sector specific recommended practices, technology specific implementation guides, and general guidelines landscape, the Informative References must adapt. These references serve as a translation layer for the principles expressed in the categories/subcategories of the Cybersecurity Framework Core. As such, additional informative references will help organizations address emerging needs when implementing the Cybersecurity Framework</a:t>
            </a:r>
            <a:endParaRPr lang="en-US" b="1" dirty="0"/>
          </a:p>
          <a:p>
            <a:endParaRPr lang="en-US" b="1" dirty="0"/>
          </a:p>
          <a:p>
            <a:r>
              <a:rPr lang="en-US" b="1" dirty="0"/>
              <a:t>Small Business Awareness and Resources:</a:t>
            </a:r>
          </a:p>
          <a:p>
            <a:r>
              <a:rPr lang="en-US" b="0" dirty="0"/>
              <a:t>The vulnerability of any one small business may not seem significant to many other than the company’s owner and employees. However, there are almost 29 million U.S. small businesses and nearly half of the U.S. private sector working population is employed in a small business. These businesses produce approximately 46 percent of our Nation’s private sector output and create 64 percent of all net new private sector jobs in the country. Therefore, a vulnerability common to many - or even just a few, key – small businesses could pose a threat to the Nation’s economic base. </a:t>
            </a:r>
          </a:p>
          <a:p>
            <a:endParaRPr lang="en-US" b="1" dirty="0"/>
          </a:p>
          <a:p>
            <a:r>
              <a:rPr lang="en-US" dirty="0"/>
              <a:t>To address this need, NIST published NISTIR 7621 Revision 1 - Small Business Information Security.  This report provides guidance on how small businesses can implement basic security for their information, systems, and networks and gives a basic overview of information security</a:t>
            </a:r>
            <a:r>
              <a:rPr lang="en-US" b="1" dirty="0"/>
              <a:t>.</a:t>
            </a:r>
          </a:p>
        </p:txBody>
      </p:sp>
      <p:sp>
        <p:nvSpPr>
          <p:cNvPr id="4" name="Slide Number Placeholder 3"/>
          <p:cNvSpPr>
            <a:spLocks noGrp="1"/>
          </p:cNvSpPr>
          <p:nvPr>
            <p:ph type="sldNum" sz="quarter" idx="10"/>
          </p:nvPr>
        </p:nvSpPr>
        <p:spPr/>
        <p:txBody>
          <a:bodyPr/>
          <a:lstStyle/>
          <a:p>
            <a:fld id="{67C02A33-D6ED-8345-92B5-FE0B6F3F946F}" type="slidenum">
              <a:rPr lang="en-US" smtClean="0"/>
              <a:pPr/>
              <a:t>44</a:t>
            </a:fld>
            <a:endParaRPr lang="en-US" dirty="0"/>
          </a:p>
        </p:txBody>
      </p:sp>
    </p:spTree>
    <p:extLst>
      <p:ext uri="{BB962C8B-B14F-4D97-AF65-F5344CB8AC3E}">
        <p14:creationId xmlns:p14="http://schemas.microsoft.com/office/powerpoint/2010/main" val="11107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img-cvecwe.pdf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4</a:t>
            </a:fld>
            <a:endParaRPr lang="fr-FR"/>
          </a:p>
        </p:txBody>
      </p:sp>
    </p:spTree>
    <p:extLst>
      <p:ext uri="{BB962C8B-B14F-4D97-AF65-F5344CB8AC3E}">
        <p14:creationId xmlns:p14="http://schemas.microsoft.com/office/powerpoint/2010/main" val="262662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9</a:t>
            </a:fld>
            <a:endParaRPr lang="fr-FR"/>
          </a:p>
        </p:txBody>
      </p:sp>
    </p:spTree>
    <p:extLst>
      <p:ext uri="{BB962C8B-B14F-4D97-AF65-F5344CB8AC3E}">
        <p14:creationId xmlns:p14="http://schemas.microsoft.com/office/powerpoint/2010/main" val="190521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00113" y="742950"/>
            <a:ext cx="4945062" cy="3708400"/>
          </a:xfrm>
        </p:spPr>
      </p:sp>
      <p:sp>
        <p:nvSpPr>
          <p:cNvPr id="3" name="Espace réservé des commentaires 2"/>
          <p:cNvSpPr>
            <a:spLocks noGrp="1"/>
          </p:cNvSpPr>
          <p:nvPr>
            <p:ph type="body" idx="1"/>
          </p:nvPr>
        </p:nvSpPr>
        <p:spPr/>
        <p:txBody>
          <a:bodyPr/>
          <a:lstStyle/>
          <a:p>
            <a:r>
              <a:rPr lang="fr-FR" dirty="0"/>
              <a:t>valeur Politique</a:t>
            </a:r>
            <a:r>
              <a:rPr lang="fr-FR" baseline="0" dirty="0"/>
              <a:t>, </a:t>
            </a:r>
            <a:r>
              <a:rPr lang="fr-FR" baseline="0" dirty="0" err="1"/>
              <a:t>économque</a:t>
            </a:r>
            <a:r>
              <a:rPr lang="fr-FR" baseline="0" dirty="0"/>
              <a:t> … juridique, religieux …</a:t>
            </a:r>
            <a:endParaRPr lang="fr-FR" dirty="0"/>
          </a:p>
        </p:txBody>
      </p:sp>
      <p:sp>
        <p:nvSpPr>
          <p:cNvPr id="4" name="Espace réservé du numéro de diapositive 3"/>
          <p:cNvSpPr>
            <a:spLocks noGrp="1"/>
          </p:cNvSpPr>
          <p:nvPr>
            <p:ph type="sldNum" sz="quarter" idx="10"/>
          </p:nvPr>
        </p:nvSpPr>
        <p:spPr/>
        <p:txBody>
          <a:bodyPr/>
          <a:lstStyle/>
          <a:p>
            <a:fld id="{885932DF-9606-4758-A2B5-AF1153FB1ABB}" type="slidenum">
              <a:rPr lang="en-GB" smtClean="0"/>
              <a:pPr/>
              <a:t>10</a:t>
            </a:fld>
            <a:endParaRPr lang="en-GB"/>
          </a:p>
        </p:txBody>
      </p:sp>
    </p:spTree>
    <p:extLst>
      <p:ext uri="{BB962C8B-B14F-4D97-AF65-F5344CB8AC3E}">
        <p14:creationId xmlns:p14="http://schemas.microsoft.com/office/powerpoint/2010/main" val="2569954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16</a:t>
            </a:fld>
            <a:endParaRPr lang="fr-FR"/>
          </a:p>
        </p:txBody>
      </p:sp>
    </p:spTree>
    <p:extLst>
      <p:ext uri="{BB962C8B-B14F-4D97-AF65-F5344CB8AC3E}">
        <p14:creationId xmlns:p14="http://schemas.microsoft.com/office/powerpoint/2010/main" val="393455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img-pyramid.pdf</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18</a:t>
            </a:fld>
            <a:endParaRPr lang="fr-FR"/>
          </a:p>
        </p:txBody>
      </p:sp>
    </p:spTree>
    <p:extLst>
      <p:ext uri="{BB962C8B-B14F-4D97-AF65-F5344CB8AC3E}">
        <p14:creationId xmlns:p14="http://schemas.microsoft.com/office/powerpoint/2010/main" val="440048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img-metiers</a:t>
            </a:r>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20</a:t>
            </a:fld>
            <a:endParaRPr lang="fr-FR"/>
          </a:p>
        </p:txBody>
      </p:sp>
    </p:spTree>
    <p:extLst>
      <p:ext uri="{BB962C8B-B14F-4D97-AF65-F5344CB8AC3E}">
        <p14:creationId xmlns:p14="http://schemas.microsoft.com/office/powerpoint/2010/main" val="194421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ACBA17E-6992-CF4D-A6D4-3B100EB44456}" type="slidenum">
              <a:rPr lang="fr-FR" smtClean="0"/>
              <a:pPr/>
              <a:t>37</a:t>
            </a:fld>
            <a:endParaRPr lang="fr-FR"/>
          </a:p>
        </p:txBody>
      </p:sp>
    </p:spTree>
    <p:extLst>
      <p:ext uri="{BB962C8B-B14F-4D97-AF65-F5344CB8AC3E}">
        <p14:creationId xmlns:p14="http://schemas.microsoft.com/office/powerpoint/2010/main" val="181695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Confidence Mechanisms:</a:t>
            </a:r>
          </a:p>
          <a:p>
            <a:r>
              <a:rPr lang="en-US" dirty="0"/>
              <a:t>Previously entitled Conformity Assessment in Roadmap v1.0. Whereas conformity assessment can be used to show that a product, service, or system meets specified cybersecurity risk management requirements, Confidence Mechanisms build upon conformity assessment to include means of determining the sufficiency and efficacy of organizational cybersecurity risk management, inclusive of product, service, and systems conformity.</a:t>
            </a:r>
          </a:p>
          <a:p>
            <a:endParaRPr lang="en-US" dirty="0"/>
          </a:p>
          <a:p>
            <a:r>
              <a:rPr lang="en-US" dirty="0"/>
              <a:t>The output of confidence mechanisms can be used to enhance an organization’s understanding of its implementation of a Framework profile. Effective confidence</a:t>
            </a:r>
          </a:p>
          <a:p>
            <a:r>
              <a:rPr lang="en-US" dirty="0"/>
              <a:t>mechanisms provide the needed level of assurance, are efficient, and have a sustainable and scalable business case.</a:t>
            </a:r>
          </a:p>
          <a:p>
            <a:endParaRPr lang="en-US" dirty="0"/>
          </a:p>
          <a:p>
            <a:r>
              <a:rPr lang="en-US" dirty="0"/>
              <a:t>Several organizations have begun to develop Confidence Mechanism programs including the British Standards Institute (BSI) with a certification program, ISACA with a Framework based audit program, and NIST’s Baldridge Performance Excellence Program through its self-assessment Cybersecurity Excellence Builder tool.</a:t>
            </a:r>
          </a:p>
          <a:p>
            <a:endParaRPr lang="en-US" dirty="0"/>
          </a:p>
          <a:p>
            <a:r>
              <a:rPr lang="en-US" b="1" dirty="0"/>
              <a:t>Cyber Attack Lifecycle:</a:t>
            </a:r>
          </a:p>
          <a:p>
            <a:r>
              <a:rPr lang="en-US" b="0" dirty="0"/>
              <a:t>It is important to approach cybersecurity from the perspective of the cyber-attack lifecycle by identifying threat sources, threat events, and vulnerabilities that predispose an environment to attack. The cyber-attack lifecycle consists of the sequence of events that a malicious agent undertakes to successfully penetrate a network for nefarious purposes (e.g., data exfiltration, ransomware attacks, denial of service). Understanding the Tactics, Techniques and Procedures (TTP) an attacker may employ and the vulnerabilities an attacker may exploit are critical to effective cyber defense. To improve risk management capabilities, it is important that cyber threat information be readily available to support decision-making. This includes threat and vulnerability metrics that support determination of likelihood,</a:t>
            </a:r>
          </a:p>
          <a:p>
            <a:r>
              <a:rPr lang="en-US" b="0" dirty="0"/>
              <a:t>impact, and, ultimately, risk.</a:t>
            </a:r>
          </a:p>
          <a:p>
            <a:endParaRPr lang="en-US" b="0" dirty="0"/>
          </a:p>
          <a:p>
            <a:r>
              <a:rPr lang="en-US" b="1" dirty="0"/>
              <a:t>Cybersecurity Workforce:</a:t>
            </a:r>
          </a:p>
          <a:p>
            <a:r>
              <a:rPr lang="en-US" b="0" dirty="0"/>
              <a:t>There is a serious shortage of qualified cybersecurity practitioners who have an understanding of the unique challenges facing critical infrastructure owners and operators. As threats, vulnerabilities, and technology environments evolve, the cybersecurity workforce must continue to adapt to design, develop, implement, maintain and continuously improve the necessary cybersecurity practices within critical infrastructure environments.</a:t>
            </a:r>
          </a:p>
          <a:p>
            <a:endParaRPr lang="en-US" b="0" dirty="0"/>
          </a:p>
          <a:p>
            <a:r>
              <a:rPr lang="en-US" b="0" dirty="0"/>
              <a:t>Various efforts, including the National Initiative for Cybersecurity Education (NICE), are fostering the education and training of a cybersecurity workforce for the future and establishing an operational, sustainable and continually improving cybersecurity education approach to provide a pipeline of skilled workers for the private sector and government. Organizations must understand their current and future cybersecurity workforce needs and develop hiring, acquisition, and training resources to raise the level of technical competence of those who build, operate, and defend data, systems, and networks delivering critical infrastructure services.</a:t>
            </a:r>
          </a:p>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41</a:t>
            </a:fld>
            <a:endParaRPr lang="en-US" dirty="0"/>
          </a:p>
        </p:txBody>
      </p:sp>
    </p:spTree>
    <p:extLst>
      <p:ext uri="{BB962C8B-B14F-4D97-AF65-F5344CB8AC3E}">
        <p14:creationId xmlns:p14="http://schemas.microsoft.com/office/powerpoint/2010/main" val="243280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40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39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0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7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8E3CF003-1B18-4D1D-BFDD-27986C47AFEF}" type="datetimeFigureOut">
              <a:rPr lang="fr-FR"/>
              <a:pPr>
                <a:defRPr/>
              </a:pPr>
              <a:t>03/12/2019</a:t>
            </a:fld>
            <a:endParaRPr lang="fr-FR"/>
          </a:p>
        </p:txBody>
      </p:sp>
      <p:sp>
        <p:nvSpPr>
          <p:cNvPr id="3" name="Espace réservé du pied de page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00F8CE8-F5D0-4566-9A35-735A4DEE993B}" type="slidenum">
              <a:rPr lang="fr-FR" altLang="fr-FR"/>
              <a:pPr>
                <a:defRPr/>
              </a:pPr>
              <a:t>‹N°›</a:t>
            </a:fld>
            <a:endParaRPr lang="fr-FR" altLang="fr-FR"/>
          </a:p>
        </p:txBody>
      </p:sp>
    </p:spTree>
    <p:extLst>
      <p:ext uri="{BB962C8B-B14F-4D97-AF65-F5344CB8AC3E}">
        <p14:creationId xmlns:p14="http://schemas.microsoft.com/office/powerpoint/2010/main" val="51177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94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Text Box 1037"/>
          <p:cNvSpPr txBox="1">
            <a:spLocks noChangeArrowheads="1"/>
          </p:cNvSpPr>
          <p:nvPr userDrawn="1"/>
        </p:nvSpPr>
        <p:spPr bwMode="auto">
          <a:xfrm>
            <a:off x="-14288" y="6562725"/>
            <a:ext cx="7556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10" rIns="91418" bIns="45710"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20000"/>
              </a:spcBef>
              <a:buClr>
                <a:schemeClr val="tx1"/>
              </a:buClr>
              <a:buSzPct val="75000"/>
              <a:buFont typeface="Wingdings" charset="0"/>
              <a:buNone/>
            </a:pPr>
            <a:fld id="{ED184496-8A0E-9743-BE0F-EF1AF800BA59}" type="slidenum">
              <a:rPr lang="fr-FR" sz="1400" b="1">
                <a:solidFill>
                  <a:srgbClr val="BC002B"/>
                </a:solidFill>
                <a:latin typeface="Arial" charset="0"/>
              </a:rPr>
              <a:pPr algn="ctr" eaLnBrk="1" hangingPunct="1">
                <a:spcBef>
                  <a:spcPct val="20000"/>
                </a:spcBef>
                <a:buClr>
                  <a:schemeClr val="tx1"/>
                </a:buClr>
                <a:buSzPct val="75000"/>
                <a:buFont typeface="Wingdings" charset="0"/>
                <a:buNone/>
              </a:pPr>
              <a:t>‹N°›</a:t>
            </a:fld>
            <a:endParaRPr lang="fr-FR" sz="1400" b="1" dirty="0">
              <a:solidFill>
                <a:srgbClr val="BC002B"/>
              </a:solidFill>
              <a:latin typeface="Arial" charset="0"/>
            </a:endParaRPr>
          </a:p>
        </p:txBody>
      </p:sp>
    </p:spTree>
  </p:cSld>
  <p:clrMap bg1="lt1" tx1="dk1" bg2="lt2" tx2="dk2" accent1="accent1" accent2="accent2" accent3="accent3" accent4="accent4" accent5="accent5" accent6="accent6" hlink="hlink" folHlink="folHlink"/>
  <p:sldLayoutIdLst>
    <p:sldLayoutId id="2147483764" r:id="rId1"/>
    <p:sldLayoutId id="2147483761" r:id="rId2"/>
    <p:sldLayoutId id="2147483762" r:id="rId3"/>
    <p:sldLayoutId id="2147483763" r:id="rId4"/>
    <p:sldLayoutId id="2147483765" r:id="rId5"/>
    <p:sldLayoutId id="2147483766" r:id="rId6"/>
    <p:sldLayoutId id="2147483767" r:id="rId7"/>
  </p:sldLayoutIdLst>
  <p:txStyles>
    <p:title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p:titleStyle>
    <p:body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32.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idx="4294967295"/>
          </p:nvPr>
        </p:nvSpPr>
        <p:spPr>
          <a:xfrm>
            <a:off x="2428875" y="3014663"/>
            <a:ext cx="5329238" cy="1868487"/>
          </a:xfrm>
          <a:prstGeom prst="rect">
            <a:avLst/>
          </a:prstGeom>
        </p:spPr>
        <p:txBody>
          <a:bodyPr/>
          <a:lstStyle/>
          <a:p>
            <a:r>
              <a:rPr lang="fr-FR" cap="none" dirty="0">
                <a:latin typeface="Arial Black" charset="0"/>
              </a:rPr>
              <a:t>Planches de COURS</a:t>
            </a:r>
            <a:br>
              <a:rPr lang="fr-FR" cap="none" dirty="0">
                <a:latin typeface="Arial Black" charset="0"/>
              </a:rPr>
            </a:br>
            <a:r>
              <a:rPr lang="fr-FR" cap="none" dirty="0">
                <a:latin typeface="Arial Black" charset="0"/>
              </a:rPr>
              <a:t>Sources pour les PDF LATEX</a:t>
            </a:r>
          </a:p>
        </p:txBody>
      </p:sp>
      <p:sp>
        <p:nvSpPr>
          <p:cNvPr id="4" name="Espace réservé du texte 3"/>
          <p:cNvSpPr>
            <a:spLocks noGrp="1"/>
          </p:cNvSpPr>
          <p:nvPr>
            <p:ph type="body" idx="4294967295"/>
          </p:nvPr>
        </p:nvSpPr>
        <p:spPr>
          <a:xfrm>
            <a:off x="1258888" y="1268413"/>
            <a:ext cx="7772400" cy="1500187"/>
          </a:xfrm>
          <a:prstGeom prst="rect">
            <a:avLst/>
          </a:prstGeom>
        </p:spPr>
        <p:txBody>
          <a:bodyPr/>
          <a:lstStyle/>
          <a:p>
            <a:r>
              <a:rPr lang="fr-FR" dirty="0">
                <a:solidFill>
                  <a:srgbClr val="898989"/>
                </a:solidFill>
                <a:latin typeface="Calibri" charset="0"/>
              </a:rPr>
              <a:t>Unité d’enseignement SEC101</a:t>
            </a:r>
          </a:p>
          <a:p>
            <a:r>
              <a:rPr lang="fr-FR" b="1" dirty="0">
                <a:solidFill>
                  <a:srgbClr val="898989"/>
                </a:solidFill>
                <a:latin typeface="Calibri" charset="0"/>
              </a:rPr>
              <a:t>Cybersécurité : référentiel, objectifs et déploiement</a:t>
            </a:r>
          </a:p>
        </p:txBody>
      </p:sp>
      <p:sp>
        <p:nvSpPr>
          <p:cNvPr id="2" name="Rectangle 1">
            <a:extLst>
              <a:ext uri="{FF2B5EF4-FFF2-40B4-BE49-F238E27FC236}">
                <a16:creationId xmlns:a16="http://schemas.microsoft.com/office/drawing/2014/main" id="{DFB44517-3EE0-2F43-ACC7-970D628F0D1C}"/>
              </a:ext>
            </a:extLst>
          </p:cNvPr>
          <p:cNvSpPr/>
          <p:nvPr/>
        </p:nvSpPr>
        <p:spPr>
          <a:xfrm>
            <a:off x="0" y="4259007"/>
            <a:ext cx="9144000" cy="1330579"/>
          </a:xfrm>
          <a:prstGeom prst="rect">
            <a:avLst/>
          </a:prstGeom>
          <a:gradFill flip="none" rotWithShape="1">
            <a:gsLst>
              <a:gs pos="0">
                <a:schemeClr val="accent2"/>
              </a:gs>
              <a:gs pos="28000">
                <a:schemeClr val="accent2"/>
              </a:gs>
              <a:gs pos="88000">
                <a:schemeClr val="tx2"/>
              </a:gs>
              <a:gs pos="99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6" name="Image 5">
            <a:extLst>
              <a:ext uri="{FF2B5EF4-FFF2-40B4-BE49-F238E27FC236}">
                <a16:creationId xmlns:a16="http://schemas.microsoft.com/office/drawing/2014/main" id="{54461F96-8BE9-724F-9E2C-3D4B8BF5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13" y="4725144"/>
            <a:ext cx="727055" cy="7270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p:cNvGrpSpPr/>
          <p:nvPr/>
        </p:nvGrpSpPr>
        <p:grpSpPr>
          <a:xfrm>
            <a:off x="2872176" y="2490002"/>
            <a:ext cx="5876288" cy="1295290"/>
            <a:chOff x="4062108" y="1894281"/>
            <a:chExt cx="5876288" cy="971467"/>
          </a:xfrm>
        </p:grpSpPr>
        <p:sp>
          <p:nvSpPr>
            <p:cNvPr id="12" name="ZoneTexte 11"/>
            <p:cNvSpPr txBox="1"/>
            <p:nvPr/>
          </p:nvSpPr>
          <p:spPr>
            <a:xfrm>
              <a:off x="5404768" y="1894281"/>
              <a:ext cx="4296304"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Valeur</a:t>
              </a:r>
              <a:r>
                <a:rPr lang="fr-FR" sz="1600" dirty="0">
                  <a:latin typeface="Arial" panose="020B0604020202020204" pitchFamily="34" charset="0"/>
                  <a:cs typeface="Arial" panose="020B0604020202020204" pitchFamily="34" charset="0"/>
                </a:rPr>
                <a:t>(Cible</a:t>
              </a:r>
              <a:r>
                <a:rPr lang="fr-FR" sz="1400" dirty="0">
                  <a:latin typeface="Arial" panose="020B0604020202020204" pitchFamily="34" charset="0"/>
                  <a:cs typeface="Arial" panose="020B0604020202020204" pitchFamily="34" charset="0"/>
                </a:rPr>
                <a:t>)</a:t>
              </a:r>
              <a:r>
                <a:rPr lang="fr-FR" sz="2400" dirty="0">
                  <a:latin typeface="Arial" panose="020B0604020202020204" pitchFamily="34" charset="0"/>
                  <a:cs typeface="Arial" panose="020B0604020202020204" pitchFamily="34" charset="0"/>
                </a:rPr>
                <a:t> x </a:t>
              </a:r>
              <a:r>
                <a:rPr lang="fr-FR" dirty="0">
                  <a:solidFill>
                    <a:schemeClr val="accent2"/>
                  </a:solidFill>
                  <a:latin typeface="Arial" panose="020B0604020202020204" pitchFamily="34" charset="0"/>
                  <a:cs typeface="Arial" panose="020B0604020202020204" pitchFamily="34" charset="0"/>
                </a:rPr>
                <a:t>Fragilités</a:t>
              </a:r>
              <a:r>
                <a:rPr lang="fr-FR" sz="1400" dirty="0">
                  <a:solidFill>
                    <a:schemeClr val="accent2"/>
                  </a:solidFill>
                  <a:latin typeface="Arial" panose="020B0604020202020204" pitchFamily="34" charset="0"/>
                  <a:cs typeface="Arial" panose="020B0604020202020204" pitchFamily="34" charset="0"/>
                </a:rPr>
                <a:t> </a:t>
              </a:r>
              <a:r>
                <a:rPr lang="fr-FR" sz="1600" dirty="0">
                  <a:solidFill>
                    <a:schemeClr val="accent2"/>
                  </a:solidFill>
                  <a:latin typeface="Arial" panose="020B0604020202020204" pitchFamily="34" charset="0"/>
                  <a:cs typeface="Arial" panose="020B0604020202020204" pitchFamily="34" charset="0"/>
                </a:rPr>
                <a:t>(Entreprise)</a:t>
              </a:r>
              <a:endParaRPr lang="fr-FR" sz="2800" dirty="0">
                <a:solidFill>
                  <a:schemeClr val="accent2"/>
                </a:solidFill>
                <a:latin typeface="Arial" panose="020B0604020202020204" pitchFamily="34" charset="0"/>
                <a:cs typeface="Arial" panose="020B0604020202020204" pitchFamily="34" charset="0"/>
              </a:endParaRPr>
            </a:p>
          </p:txBody>
        </p:sp>
        <p:sp>
          <p:nvSpPr>
            <p:cNvPr id="13" name="ZoneTexte 12"/>
            <p:cNvSpPr txBox="1"/>
            <p:nvPr/>
          </p:nvSpPr>
          <p:spPr>
            <a:xfrm>
              <a:off x="5449347" y="2536812"/>
              <a:ext cx="4489049"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Moyens</a:t>
              </a:r>
              <a:r>
                <a:rPr lang="fr-FR" sz="1600" dirty="0">
                  <a:latin typeface="Arial" panose="020B0604020202020204" pitchFamily="34" charset="0"/>
                  <a:cs typeface="Arial" panose="020B0604020202020204" pitchFamily="34" charset="0"/>
                </a:rPr>
                <a:t>(Attaque) </a:t>
              </a:r>
              <a:r>
                <a:rPr lang="fr-FR" sz="2400" dirty="0">
                  <a:latin typeface="Arial" panose="020B0604020202020204" pitchFamily="34" charset="0"/>
                  <a:cs typeface="Arial" panose="020B0604020202020204" pitchFamily="34" charset="0"/>
                </a:rPr>
                <a:t>x </a:t>
              </a:r>
              <a:r>
                <a:rPr lang="fr-FR" sz="2400" dirty="0">
                  <a:solidFill>
                    <a:schemeClr val="accent2"/>
                  </a:solidFill>
                  <a:latin typeface="Arial" panose="020B0604020202020204" pitchFamily="34" charset="0"/>
                  <a:cs typeface="Arial" panose="020B0604020202020204" pitchFamily="34" charset="0"/>
                </a:rPr>
                <a:t>Risques</a:t>
              </a:r>
              <a:r>
                <a:rPr lang="fr-FR" sz="1600" dirty="0">
                  <a:solidFill>
                    <a:schemeClr val="accent2"/>
                  </a:solidFill>
                  <a:latin typeface="Arial" panose="020B0604020202020204" pitchFamily="34" charset="0"/>
                  <a:cs typeface="Arial" panose="020B0604020202020204" pitchFamily="34" charset="0"/>
                </a:rPr>
                <a:t>(Attaquant)</a:t>
              </a:r>
            </a:p>
          </p:txBody>
        </p:sp>
        <p:sp>
          <p:nvSpPr>
            <p:cNvPr id="14" name="ZoneTexte 13"/>
            <p:cNvSpPr txBox="1"/>
            <p:nvPr/>
          </p:nvSpPr>
          <p:spPr>
            <a:xfrm>
              <a:off x="4062108" y="2203202"/>
              <a:ext cx="1387239"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M</a:t>
              </a:r>
              <a:r>
                <a:rPr lang="fr-FR" sz="1600" dirty="0">
                  <a:latin typeface="Arial" panose="020B0604020202020204" pitchFamily="34" charset="0"/>
                  <a:cs typeface="Arial" panose="020B0604020202020204" pitchFamily="34" charset="0"/>
                </a:rPr>
                <a:t>enace</a:t>
              </a:r>
              <a:r>
                <a:rPr lang="fr-FR" sz="2400" dirty="0">
                  <a:latin typeface="Arial" panose="020B0604020202020204" pitchFamily="34" charset="0"/>
                  <a:cs typeface="Arial" panose="020B0604020202020204" pitchFamily="34" charset="0"/>
                </a:rPr>
                <a:t> = </a:t>
              </a:r>
            </a:p>
          </p:txBody>
        </p:sp>
        <p:cxnSp>
          <p:nvCxnSpPr>
            <p:cNvPr id="15" name="Connecteur droit 14"/>
            <p:cNvCxnSpPr>
              <a:cxnSpLocks/>
            </p:cNvCxnSpPr>
            <p:nvPr/>
          </p:nvCxnSpPr>
          <p:spPr>
            <a:xfrm>
              <a:off x="5413602" y="2442411"/>
              <a:ext cx="4516066" cy="9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043608" y="4581128"/>
            <a:ext cx="7452828" cy="1938992"/>
          </a:xfrm>
          <a:prstGeom prst="rect">
            <a:avLst/>
          </a:prstGeom>
        </p:spPr>
        <p:txBody>
          <a:bodyPr wrap="square">
            <a:spAutoFit/>
          </a:bodyPr>
          <a:lstStyle/>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la question n’est donc pas de savoir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si l’entreprise va être attaquée, </a:t>
            </a:r>
            <a:b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b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mais plutôt de savoir </a:t>
            </a:r>
            <a:r>
              <a:rPr lang="fr-FR" altLang="fr-FR" dirty="0">
                <a:solidFill>
                  <a:schemeClr val="accent2"/>
                </a:solidFill>
                <a:latin typeface="Arial" panose="020B0604020202020204" pitchFamily="34" charset="0"/>
                <a:ea typeface="Calibri" pitchFamily="34" charset="0"/>
                <a:cs typeface="Arial" panose="020B0604020202020204" pitchFamily="34" charset="0"/>
              </a:rPr>
              <a:t>pourquoi</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quand</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a:t>
            </a:r>
            <a:r>
              <a:rPr lang="fr-FR" altLang="fr-FR" dirty="0">
                <a:solidFill>
                  <a:schemeClr val="accent2"/>
                </a:solidFill>
                <a:latin typeface="Arial" panose="020B0604020202020204" pitchFamily="34" charset="0"/>
                <a:ea typeface="Calibri" pitchFamily="34" charset="0"/>
                <a:cs typeface="Arial" panose="020B0604020202020204" pitchFamily="34" charset="0"/>
              </a:rPr>
              <a:t>comment</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 »</a:t>
            </a:r>
          </a:p>
          <a:p>
            <a:pPr algn="ctr">
              <a:buFont typeface="Arial" charset="0"/>
              <a:buNone/>
            </a:pP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et surtout de gérer </a:t>
            </a:r>
            <a:r>
              <a:rPr lang="fr-FR" altLang="fr-FR" dirty="0">
                <a:solidFill>
                  <a:schemeClr val="accent2"/>
                </a:solidFill>
                <a:latin typeface="Arial" panose="020B0604020202020204" pitchFamily="34" charset="0"/>
                <a:ea typeface="Calibri" pitchFamily="34" charset="0"/>
                <a:cs typeface="Arial" panose="020B0604020202020204" pitchFamily="34" charset="0"/>
              </a:rPr>
              <a:t>au</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accent2"/>
                </a:solidFill>
                <a:latin typeface="Arial" panose="020B0604020202020204" pitchFamily="34" charset="0"/>
                <a:ea typeface="Calibri" pitchFamily="34" charset="0"/>
                <a:cs typeface="Arial" panose="020B0604020202020204" pitchFamily="34" charset="0"/>
              </a:rPr>
              <a:t>quotidien</a:t>
            </a:r>
            <a:r>
              <a:rPr lang="fr-FR" altLang="fr-FR" dirty="0">
                <a:solidFill>
                  <a:srgbClr val="C00000"/>
                </a:solidFill>
                <a:latin typeface="Arial" panose="020B0604020202020204" pitchFamily="34" charset="0"/>
                <a:ea typeface="Calibri" pitchFamily="34" charset="0"/>
                <a:cs typeface="Arial" panose="020B0604020202020204" pitchFamily="34" charset="0"/>
              </a:rPr>
              <a:t> </a:t>
            </a:r>
            <a:r>
              <a:rPr lang="fr-FR" altLang="fr-FR" dirty="0">
                <a:solidFill>
                  <a:schemeClr val="tx1">
                    <a:lumMod val="50000"/>
                    <a:lumOff val="50000"/>
                  </a:schemeClr>
                </a:solidFill>
                <a:latin typeface="Arial" panose="020B0604020202020204" pitchFamily="34" charset="0"/>
                <a:ea typeface="Calibri" pitchFamily="34" charset="0"/>
                <a:cs typeface="Arial" panose="020B0604020202020204" pitchFamily="34" charset="0"/>
              </a:rPr>
              <a:t>l’apparition de vulnérabilités et de nouvelles menaces et attaques </a:t>
            </a:r>
          </a:p>
        </p:txBody>
      </p:sp>
      <p:pic>
        <p:nvPicPr>
          <p:cNvPr id="19" name="Picture 2" descr="C:\Users\Fcdw3504\Desktop\63221-200.png">
            <a:extLst>
              <a:ext uri="{FF2B5EF4-FFF2-40B4-BE49-F238E27FC236}">
                <a16:creationId xmlns:a16="http://schemas.microsoft.com/office/drawing/2014/main" id="{98823785-C404-C64E-90AF-76D9003479B7}"/>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07880" y="1964826"/>
            <a:ext cx="2478818" cy="2116447"/>
          </a:xfrm>
          <a:prstGeom prst="rect">
            <a:avLst/>
          </a:prstGeom>
          <a:noFill/>
        </p:spPr>
      </p:pic>
      <p:sp>
        <p:nvSpPr>
          <p:cNvPr id="4" name="Titre 3">
            <a:extLst>
              <a:ext uri="{FF2B5EF4-FFF2-40B4-BE49-F238E27FC236}">
                <a16:creationId xmlns:a16="http://schemas.microsoft.com/office/drawing/2014/main" id="{366CDDDB-8841-9E42-B88B-2FCE554EAEFF}"/>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728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à coins arrondis 2"/>
          <p:cNvSpPr/>
          <p:nvPr/>
        </p:nvSpPr>
        <p:spPr>
          <a:xfrm>
            <a:off x="2184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Gestion</a:t>
            </a:r>
          </a:p>
        </p:txBody>
      </p:sp>
      <p:sp>
        <p:nvSpPr>
          <p:cNvPr id="4" name="Rectangle à coins arrondis 3"/>
          <p:cNvSpPr/>
          <p:nvPr/>
        </p:nvSpPr>
        <p:spPr>
          <a:xfrm>
            <a:off x="38354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Distribution</a:t>
            </a:r>
          </a:p>
        </p:txBody>
      </p:sp>
      <p:sp>
        <p:nvSpPr>
          <p:cNvPr id="5" name="Rectangle à coins arrondis 4"/>
          <p:cNvSpPr/>
          <p:nvPr/>
        </p:nvSpPr>
        <p:spPr>
          <a:xfrm>
            <a:off x="5511800" y="14605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Usages</a:t>
            </a:r>
          </a:p>
        </p:txBody>
      </p:sp>
      <p:sp>
        <p:nvSpPr>
          <p:cNvPr id="6" name="Rectangle à coins arrondis 5"/>
          <p:cNvSpPr/>
          <p:nvPr/>
        </p:nvSpPr>
        <p:spPr>
          <a:xfrm>
            <a:off x="3860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Format</a:t>
            </a:r>
          </a:p>
        </p:txBody>
      </p:sp>
      <p:sp>
        <p:nvSpPr>
          <p:cNvPr id="7" name="Rectangle à coins arrondis 6"/>
          <p:cNvSpPr/>
          <p:nvPr/>
        </p:nvSpPr>
        <p:spPr>
          <a:xfrm>
            <a:off x="3886200" y="2527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a:t>
            </a:r>
          </a:p>
        </p:txBody>
      </p:sp>
      <p:sp>
        <p:nvSpPr>
          <p:cNvPr id="8" name="Rectangle à coins arrondis 7"/>
          <p:cNvSpPr/>
          <p:nvPr/>
        </p:nvSpPr>
        <p:spPr>
          <a:xfrm>
            <a:off x="3886200" y="30226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Clefs</a:t>
            </a:r>
          </a:p>
        </p:txBody>
      </p:sp>
      <p:sp>
        <p:nvSpPr>
          <p:cNvPr id="9" name="Rectangle à coins arrondis 8"/>
          <p:cNvSpPr/>
          <p:nvPr/>
        </p:nvSpPr>
        <p:spPr>
          <a:xfrm>
            <a:off x="3886200" y="35179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Aléa</a:t>
            </a:r>
          </a:p>
        </p:txBody>
      </p:sp>
      <p:sp>
        <p:nvSpPr>
          <p:cNvPr id="10" name="Rectangle à coins arrondis 9"/>
          <p:cNvSpPr/>
          <p:nvPr/>
        </p:nvSpPr>
        <p:spPr>
          <a:xfrm>
            <a:off x="990600" y="25273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Certificateur</a:t>
            </a:r>
          </a:p>
        </p:txBody>
      </p:sp>
      <p:sp>
        <p:nvSpPr>
          <p:cNvPr id="11" name="Rectangle à coins arrondis 10"/>
          <p:cNvSpPr/>
          <p:nvPr/>
        </p:nvSpPr>
        <p:spPr>
          <a:xfrm>
            <a:off x="2184400" y="30353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Séquestre</a:t>
            </a:r>
          </a:p>
        </p:txBody>
      </p:sp>
      <p:sp>
        <p:nvSpPr>
          <p:cNvPr id="12" name="Rectangle à coins arrondis 11"/>
          <p:cNvSpPr/>
          <p:nvPr/>
        </p:nvSpPr>
        <p:spPr>
          <a:xfrm>
            <a:off x="5511800" y="1981200"/>
            <a:ext cx="1524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Protocoles</a:t>
            </a:r>
          </a:p>
        </p:txBody>
      </p:sp>
      <p:sp>
        <p:nvSpPr>
          <p:cNvPr id="13" name="Rectangle à coins arrondis 12"/>
          <p:cNvSpPr/>
          <p:nvPr/>
        </p:nvSpPr>
        <p:spPr>
          <a:xfrm>
            <a:off x="5511800" y="2527300"/>
            <a:ext cx="1524000" cy="13716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Algorithmes</a:t>
            </a:r>
          </a:p>
        </p:txBody>
      </p:sp>
      <p:sp>
        <p:nvSpPr>
          <p:cNvPr id="14" name="Rectangle à coins arrondis 13"/>
          <p:cNvSpPr/>
          <p:nvPr/>
        </p:nvSpPr>
        <p:spPr>
          <a:xfrm>
            <a:off x="990600" y="1981200"/>
            <a:ext cx="2286000" cy="381000"/>
          </a:xfrm>
          <a:prstGeom prst="round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accent2"/>
                </a:solidFill>
              </a:rPr>
              <a:t>Tiers de confiance</a:t>
            </a:r>
          </a:p>
        </p:txBody>
      </p:sp>
      <p:sp>
        <p:nvSpPr>
          <p:cNvPr id="2" name="Rectangle 1"/>
          <p:cNvSpPr/>
          <p:nvPr/>
        </p:nvSpPr>
        <p:spPr>
          <a:xfrm>
            <a:off x="1981200" y="4343400"/>
            <a:ext cx="6400800" cy="369332"/>
          </a:xfrm>
          <a:prstGeom prst="rect">
            <a:avLst/>
          </a:prstGeom>
        </p:spPr>
        <p:txBody>
          <a:bodyPr wrap="square">
            <a:spAutoFit/>
          </a:bodyPr>
          <a:lstStyle/>
          <a:p>
            <a:r>
              <a:rPr lang="fr-FR" b="1" dirty="0" err="1"/>
              <a:t>Fig</a:t>
            </a:r>
            <a:r>
              <a:rPr lang="fr-FR" b="1" dirty="0"/>
              <a:t> 1</a:t>
            </a:r>
            <a:r>
              <a:rPr lang="fr-FR" dirty="0"/>
              <a:t> : Les briques à vérifier dans la chaine de confiance</a:t>
            </a:r>
          </a:p>
        </p:txBody>
      </p:sp>
    </p:spTree>
    <p:extLst>
      <p:ext uri="{BB962C8B-B14F-4D97-AF65-F5344CB8AC3E}">
        <p14:creationId xmlns:p14="http://schemas.microsoft.com/office/powerpoint/2010/main" val="84704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6DB6A37C-A6E7-9144-A5B6-CBA3608802C0}"/>
              </a:ext>
            </a:extLst>
          </p:cNvPr>
          <p:cNvSpPr/>
          <p:nvPr/>
        </p:nvSpPr>
        <p:spPr>
          <a:xfrm>
            <a:off x="500062" y="2564904"/>
            <a:ext cx="8143875" cy="208756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bg1">
                <a:lumMod val="85000"/>
              </a:schemeClr>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 name="ZoneTexte 2">
            <a:extLst>
              <a:ext uri="{FF2B5EF4-FFF2-40B4-BE49-F238E27FC236}">
                <a16:creationId xmlns:a16="http://schemas.microsoft.com/office/drawing/2014/main" id="{F70B2CA0-CC40-5844-8177-1514955DE5DD}"/>
              </a:ext>
            </a:extLst>
          </p:cNvPr>
          <p:cNvSpPr txBox="1"/>
          <p:nvPr/>
        </p:nvSpPr>
        <p:spPr>
          <a:xfrm>
            <a:off x="757237" y="2899866"/>
            <a:ext cx="1101725"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Comprendre</a:t>
            </a:r>
          </a:p>
        </p:txBody>
      </p:sp>
      <p:sp>
        <p:nvSpPr>
          <p:cNvPr id="4" name="ZoneTexte 3">
            <a:extLst>
              <a:ext uri="{FF2B5EF4-FFF2-40B4-BE49-F238E27FC236}">
                <a16:creationId xmlns:a16="http://schemas.microsoft.com/office/drawing/2014/main" id="{207F5E19-1D68-6C4A-B70C-BF00C8A69B5F}"/>
              </a:ext>
            </a:extLst>
          </p:cNvPr>
          <p:cNvSpPr txBox="1"/>
          <p:nvPr/>
        </p:nvSpPr>
        <p:spPr>
          <a:xfrm>
            <a:off x="2649537" y="3622179"/>
            <a:ext cx="928688"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Structurer</a:t>
            </a:r>
          </a:p>
        </p:txBody>
      </p:sp>
      <p:sp>
        <p:nvSpPr>
          <p:cNvPr id="5" name="ZoneTexte 4">
            <a:extLst>
              <a:ext uri="{FF2B5EF4-FFF2-40B4-BE49-F238E27FC236}">
                <a16:creationId xmlns:a16="http://schemas.microsoft.com/office/drawing/2014/main" id="{A8EA6319-9F36-BA47-BB5C-2E0F1A896A2E}"/>
              </a:ext>
            </a:extLst>
          </p:cNvPr>
          <p:cNvSpPr txBox="1"/>
          <p:nvPr/>
        </p:nvSpPr>
        <p:spPr>
          <a:xfrm>
            <a:off x="3952875" y="4515941"/>
            <a:ext cx="947737"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Construire</a:t>
            </a:r>
          </a:p>
        </p:txBody>
      </p:sp>
      <p:sp>
        <p:nvSpPr>
          <p:cNvPr id="6" name="ZoneTexte 5">
            <a:extLst>
              <a:ext uri="{FF2B5EF4-FFF2-40B4-BE49-F238E27FC236}">
                <a16:creationId xmlns:a16="http://schemas.microsoft.com/office/drawing/2014/main" id="{A5E1F7AD-2124-004C-BC09-B1549900E032}"/>
              </a:ext>
            </a:extLst>
          </p:cNvPr>
          <p:cNvSpPr txBox="1"/>
          <p:nvPr/>
        </p:nvSpPr>
        <p:spPr>
          <a:xfrm>
            <a:off x="4543425" y="3622179"/>
            <a:ext cx="2249487" cy="307975"/>
          </a:xfrm>
          <a:prstGeom prst="rect">
            <a:avLst/>
          </a:prstGeom>
          <a:solidFill>
            <a:schemeClr val="bg1">
              <a:lumMod val="85000"/>
            </a:schemeClr>
          </a:solidFill>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fr-FR" sz="1400">
                <a:solidFill>
                  <a:srgbClr val="C00000"/>
                </a:solidFill>
                <a:latin typeface="Calibri" charset="0"/>
              </a:rPr>
              <a:t>Evaluer / Contrôler / Vérifier</a:t>
            </a:r>
          </a:p>
        </p:txBody>
      </p:sp>
      <p:sp>
        <p:nvSpPr>
          <p:cNvPr id="7" name="ZoneTexte 6">
            <a:extLst>
              <a:ext uri="{FF2B5EF4-FFF2-40B4-BE49-F238E27FC236}">
                <a16:creationId xmlns:a16="http://schemas.microsoft.com/office/drawing/2014/main" id="{88752F30-B0B2-C042-AA9C-C766E842A715}"/>
              </a:ext>
            </a:extLst>
          </p:cNvPr>
          <p:cNvSpPr txBox="1"/>
          <p:nvPr/>
        </p:nvSpPr>
        <p:spPr>
          <a:xfrm>
            <a:off x="7402512" y="2410916"/>
            <a:ext cx="908050" cy="307975"/>
          </a:xfrm>
          <a:prstGeom prst="rect">
            <a:avLst/>
          </a:prstGeom>
          <a:solidFill>
            <a:schemeClr val="bg1">
              <a:lumMod val="85000"/>
            </a:schemeClr>
          </a:solidFill>
        </p:spPr>
        <p:txBody>
          <a:bodyPr wrap="none">
            <a:spAutoFit/>
          </a:bodyPr>
          <a:lstStyle/>
          <a:p>
            <a:pPr>
              <a:defRPr/>
            </a:pPr>
            <a:r>
              <a:rPr lang="fr-FR" sz="1400" dirty="0">
                <a:solidFill>
                  <a:srgbClr val="C00000"/>
                </a:solidFill>
                <a:latin typeface="+mn-lt"/>
                <a:ea typeface="+mn-ea"/>
              </a:rPr>
              <a:t>Maintenir</a:t>
            </a:r>
          </a:p>
        </p:txBody>
      </p:sp>
    </p:spTree>
    <p:extLst>
      <p:ext uri="{BB962C8B-B14F-4D97-AF65-F5344CB8AC3E}">
        <p14:creationId xmlns:p14="http://schemas.microsoft.com/office/powerpoint/2010/main" val="163114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2170683" y="2381250"/>
            <a:ext cx="1905000" cy="1543050"/>
          </a:xfrm>
          <a:prstGeom prst="roundRect">
            <a:avLst>
              <a:gd name="adj" fmla="val 9753"/>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2">
                    <a:lumMod val="75000"/>
                  </a:schemeClr>
                </a:solidFill>
              </a:rPr>
              <a:t>DONNEES CHIFFREES</a:t>
            </a:r>
          </a:p>
          <a:p>
            <a:pPr algn="ctr"/>
            <a:r>
              <a:rPr lang="fr-FR" sz="1200" dirty="0">
                <a:solidFill>
                  <a:schemeClr val="tx2">
                    <a:lumMod val="75000"/>
                  </a:schemeClr>
                </a:solidFill>
              </a:rPr>
              <a:t>SYMETRIQUE</a:t>
            </a:r>
          </a:p>
        </p:txBody>
      </p:sp>
      <p:sp>
        <p:nvSpPr>
          <p:cNvPr id="3" name="ZoneTexte 2"/>
          <p:cNvSpPr txBox="1"/>
          <p:nvPr/>
        </p:nvSpPr>
        <p:spPr>
          <a:xfrm>
            <a:off x="113496" y="4102135"/>
            <a:ext cx="1866216" cy="630942"/>
          </a:xfrm>
          <a:prstGeom prst="rect">
            <a:avLst/>
          </a:prstGeom>
          <a:noFill/>
        </p:spPr>
        <p:txBody>
          <a:bodyPr wrap="none" rtlCol="0">
            <a:spAutoFit/>
          </a:bodyPr>
          <a:lstStyle/>
          <a:p>
            <a:pPr algn="ctr"/>
            <a:r>
              <a:rPr lang="fr-FR" sz="1400" b="1" dirty="0">
                <a:solidFill>
                  <a:schemeClr val="accent1"/>
                </a:solidFill>
              </a:rPr>
              <a:t>01000100101…001111</a:t>
            </a:r>
          </a:p>
          <a:p>
            <a:pPr algn="ctr"/>
            <a:r>
              <a:rPr lang="fr-FR" sz="1050" dirty="0"/>
              <a:t>Clef symétrique obtenue via </a:t>
            </a:r>
          </a:p>
          <a:p>
            <a:pPr algn="ctr"/>
            <a:r>
              <a:rPr lang="fr-FR" sz="1050" dirty="0"/>
              <a:t>générateur d’aléa</a:t>
            </a:r>
          </a:p>
        </p:txBody>
      </p:sp>
      <p:cxnSp>
        <p:nvCxnSpPr>
          <p:cNvPr id="5" name="Connecteur droit avec flèche 4"/>
          <p:cNvCxnSpPr/>
          <p:nvPr/>
        </p:nvCxnSpPr>
        <p:spPr>
          <a:xfrm>
            <a:off x="1151032" y="3200400"/>
            <a:ext cx="101352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à coins arrondis 7"/>
          <p:cNvSpPr/>
          <p:nvPr/>
        </p:nvSpPr>
        <p:spPr>
          <a:xfrm rot="16200000">
            <a:off x="3761358" y="275272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de moi même</a:t>
            </a:r>
            <a:endParaRPr lang="fr-FR" sz="1200" b="1" dirty="0">
              <a:solidFill>
                <a:srgbClr val="C00000"/>
              </a:solidFill>
            </a:endParaRPr>
          </a:p>
        </p:txBody>
      </p:sp>
      <p:sp>
        <p:nvSpPr>
          <p:cNvPr id="14" name="Rectangle à coins arrondis 13"/>
          <p:cNvSpPr/>
          <p:nvPr/>
        </p:nvSpPr>
        <p:spPr>
          <a:xfrm rot="16200000">
            <a:off x="4618608" y="2771775"/>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A</a:t>
            </a:r>
          </a:p>
        </p:txBody>
      </p:sp>
      <p:sp>
        <p:nvSpPr>
          <p:cNvPr id="15" name="Rectangle à coins arrondis 14"/>
          <p:cNvSpPr/>
          <p:nvPr/>
        </p:nvSpPr>
        <p:spPr>
          <a:xfrm rot="16200000">
            <a:off x="5456808" y="2771774"/>
            <a:ext cx="1524000" cy="781050"/>
          </a:xfrm>
          <a:prstGeom prst="roundRect">
            <a:avLst/>
          </a:prstGeom>
          <a:solidFill>
            <a:schemeClr val="bg1">
              <a:lumMod val="95000"/>
            </a:schemeClr>
          </a:solidFill>
          <a:ln>
            <a:solidFill>
              <a:srgbClr val="50B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Clef  S chiffrée avec la clef publique  du destinataire  </a:t>
            </a:r>
            <a:r>
              <a:rPr lang="fr-FR" sz="1200" b="1" dirty="0">
                <a:solidFill>
                  <a:srgbClr val="00B050"/>
                </a:solidFill>
              </a:rPr>
              <a:t>B</a:t>
            </a:r>
          </a:p>
        </p:txBody>
      </p:sp>
      <p:sp>
        <p:nvSpPr>
          <p:cNvPr id="17" name="Rectangle à coins arrondis 16"/>
          <p:cNvSpPr/>
          <p:nvPr/>
        </p:nvSpPr>
        <p:spPr>
          <a:xfrm rot="16200000">
            <a:off x="7220464" y="2771776"/>
            <a:ext cx="1524000" cy="781050"/>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2">
                    <a:lumMod val="75000"/>
                  </a:schemeClr>
                </a:solidFill>
              </a:rPr>
              <a:t>Signature  du hash du bloc global  de données</a:t>
            </a:r>
            <a:endParaRPr lang="fr-FR" sz="1200" b="1" dirty="0">
              <a:solidFill>
                <a:srgbClr val="C00000"/>
              </a:solidFill>
            </a:endParaRPr>
          </a:p>
        </p:txBody>
      </p:sp>
      <p:cxnSp>
        <p:nvCxnSpPr>
          <p:cNvPr id="11" name="Connecteur droit avec flèche 10"/>
          <p:cNvCxnSpPr>
            <a:stCxn id="15" idx="2"/>
            <a:endCxn id="17" idx="0"/>
          </p:cNvCxnSpPr>
          <p:nvPr/>
        </p:nvCxnSpPr>
        <p:spPr>
          <a:xfrm>
            <a:off x="6609333" y="3162299"/>
            <a:ext cx="982606" cy="2"/>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9" name="Rectangle 8"/>
          <p:cNvSpPr/>
          <p:nvPr/>
        </p:nvSpPr>
        <p:spPr>
          <a:xfrm>
            <a:off x="1907704" y="2209799"/>
            <a:ext cx="6818622" cy="25232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7527803" y="4908311"/>
            <a:ext cx="818357" cy="818357"/>
            <a:chOff x="6821744" y="5472931"/>
            <a:chExt cx="970471" cy="926316"/>
          </a:xfrm>
        </p:grpSpPr>
        <p:pic>
          <p:nvPicPr>
            <p:cNvPr id="1028" name="Picture 4" descr="C:\Users\Fcdw3504\Desktop\User-red-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1744" y="5472931"/>
              <a:ext cx="818357" cy="81835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Fcdw3504\Desktop\Very-Basic-Key-Filled-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3090" y="5780122"/>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e 12"/>
          <p:cNvGrpSpPr/>
          <p:nvPr/>
        </p:nvGrpSpPr>
        <p:grpSpPr>
          <a:xfrm>
            <a:off x="4215218" y="4809688"/>
            <a:ext cx="616280" cy="704453"/>
            <a:chOff x="4298620" y="4133007"/>
            <a:chExt cx="976560" cy="1014016"/>
          </a:xfrm>
        </p:grpSpPr>
        <p:pic>
          <p:nvPicPr>
            <p:cNvPr id="1029"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e 22"/>
          <p:cNvGrpSpPr/>
          <p:nvPr/>
        </p:nvGrpSpPr>
        <p:grpSpPr>
          <a:xfrm>
            <a:off x="5072468" y="4809688"/>
            <a:ext cx="616280" cy="704453"/>
            <a:chOff x="4298620" y="4133007"/>
            <a:chExt cx="976560" cy="1014016"/>
          </a:xfrm>
        </p:grpSpPr>
        <p:pic>
          <p:nvPicPr>
            <p:cNvPr id="24"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e 25"/>
          <p:cNvGrpSpPr/>
          <p:nvPr/>
        </p:nvGrpSpPr>
        <p:grpSpPr>
          <a:xfrm>
            <a:off x="5910668" y="4809688"/>
            <a:ext cx="616280" cy="704453"/>
            <a:chOff x="4298620" y="4133007"/>
            <a:chExt cx="976560" cy="1014016"/>
          </a:xfrm>
        </p:grpSpPr>
        <p:pic>
          <p:nvPicPr>
            <p:cNvPr id="27" name="Picture 5" descr="C:\Users\Fcdw3504\Desktop\User-Green-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8620" y="4133007"/>
              <a:ext cx="789782" cy="789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Fcdw3504\Desktop\icone-certificat1-e14073997207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55" y="4527898"/>
              <a:ext cx="619125" cy="619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1"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1459" y="3324109"/>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9266" y="2594855"/>
            <a:ext cx="491245" cy="491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Fcdw3504\Desktop\file-icon-2803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0" y="2428253"/>
            <a:ext cx="1315694" cy="1315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963" y="4980764"/>
            <a:ext cx="491245" cy="491245"/>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p:cNvSpPr txBox="1"/>
          <p:nvPr/>
        </p:nvSpPr>
        <p:spPr>
          <a:xfrm>
            <a:off x="349643" y="4991100"/>
            <a:ext cx="602857" cy="369332"/>
          </a:xfrm>
          <a:prstGeom prst="rect">
            <a:avLst/>
          </a:prstGeom>
          <a:noFill/>
        </p:spPr>
        <p:txBody>
          <a:bodyPr wrap="none" rtlCol="0">
            <a:spAutoFit/>
          </a:bodyPr>
          <a:lstStyle/>
          <a:p>
            <a:r>
              <a:rPr lang="fr-FR" dirty="0"/>
              <a:t>GDA</a:t>
            </a:r>
          </a:p>
        </p:txBody>
      </p:sp>
      <p:sp>
        <p:nvSpPr>
          <p:cNvPr id="43" name="ZoneTexte 42"/>
          <p:cNvSpPr txBox="1"/>
          <p:nvPr/>
        </p:nvSpPr>
        <p:spPr>
          <a:xfrm>
            <a:off x="6900379" y="4144098"/>
            <a:ext cx="926857" cy="400110"/>
          </a:xfrm>
          <a:prstGeom prst="rect">
            <a:avLst/>
          </a:prstGeom>
          <a:noFill/>
        </p:spPr>
        <p:txBody>
          <a:bodyPr wrap="none" rtlCol="0">
            <a:spAutoFit/>
          </a:bodyPr>
          <a:lstStyle/>
          <a:p>
            <a:r>
              <a:rPr lang="fr-FR" sz="2000" dirty="0"/>
              <a:t>ASYM</a:t>
            </a:r>
          </a:p>
        </p:txBody>
      </p:sp>
      <p:sp>
        <p:nvSpPr>
          <p:cNvPr id="44" name="ZoneTexte 43"/>
          <p:cNvSpPr txBox="1"/>
          <p:nvPr/>
        </p:nvSpPr>
        <p:spPr>
          <a:xfrm>
            <a:off x="1203469" y="2682107"/>
            <a:ext cx="740908" cy="400110"/>
          </a:xfrm>
          <a:prstGeom prst="rect">
            <a:avLst/>
          </a:prstGeom>
          <a:noFill/>
        </p:spPr>
        <p:txBody>
          <a:bodyPr wrap="none" rtlCol="0">
            <a:spAutoFit/>
          </a:bodyPr>
          <a:lstStyle/>
          <a:p>
            <a:r>
              <a:rPr lang="fr-FR" sz="2000" dirty="0"/>
              <a:t>SYM</a:t>
            </a:r>
          </a:p>
        </p:txBody>
      </p:sp>
      <p:sp>
        <p:nvSpPr>
          <p:cNvPr id="45" name="ZoneTexte 44"/>
          <p:cNvSpPr txBox="1"/>
          <p:nvPr/>
        </p:nvSpPr>
        <p:spPr>
          <a:xfrm>
            <a:off x="4352666" y="5542002"/>
            <a:ext cx="556563" cy="369332"/>
          </a:xfrm>
          <a:prstGeom prst="rect">
            <a:avLst/>
          </a:prstGeom>
          <a:noFill/>
        </p:spPr>
        <p:txBody>
          <a:bodyPr wrap="none" rtlCol="0">
            <a:spAutoFit/>
          </a:bodyPr>
          <a:lstStyle/>
          <a:p>
            <a:r>
              <a:rPr lang="fr-FR" dirty="0"/>
              <a:t>Moi</a:t>
            </a:r>
          </a:p>
        </p:txBody>
      </p:sp>
      <p:sp>
        <p:nvSpPr>
          <p:cNvPr id="46" name="ZoneTexte 45"/>
          <p:cNvSpPr txBox="1"/>
          <p:nvPr/>
        </p:nvSpPr>
        <p:spPr>
          <a:xfrm>
            <a:off x="7661326" y="5726668"/>
            <a:ext cx="556563" cy="369332"/>
          </a:xfrm>
          <a:prstGeom prst="rect">
            <a:avLst/>
          </a:prstGeom>
          <a:noFill/>
        </p:spPr>
        <p:txBody>
          <a:bodyPr wrap="none" rtlCol="0">
            <a:spAutoFit/>
          </a:bodyPr>
          <a:lstStyle/>
          <a:p>
            <a:r>
              <a:rPr lang="fr-FR" dirty="0"/>
              <a:t>Moi</a:t>
            </a:r>
          </a:p>
        </p:txBody>
      </p:sp>
      <p:sp>
        <p:nvSpPr>
          <p:cNvPr id="47" name="ZoneTexte 46"/>
          <p:cNvSpPr txBox="1"/>
          <p:nvPr/>
        </p:nvSpPr>
        <p:spPr>
          <a:xfrm>
            <a:off x="5307367" y="5542002"/>
            <a:ext cx="317716" cy="369332"/>
          </a:xfrm>
          <a:prstGeom prst="rect">
            <a:avLst/>
          </a:prstGeom>
          <a:noFill/>
        </p:spPr>
        <p:txBody>
          <a:bodyPr wrap="none" rtlCol="0">
            <a:spAutoFit/>
          </a:bodyPr>
          <a:lstStyle/>
          <a:p>
            <a:r>
              <a:rPr lang="fr-FR" dirty="0"/>
              <a:t>A</a:t>
            </a:r>
          </a:p>
        </p:txBody>
      </p:sp>
      <p:sp>
        <p:nvSpPr>
          <p:cNvPr id="48" name="ZoneTexte 47"/>
          <p:cNvSpPr txBox="1"/>
          <p:nvPr/>
        </p:nvSpPr>
        <p:spPr>
          <a:xfrm>
            <a:off x="6091362" y="5542002"/>
            <a:ext cx="317716" cy="369332"/>
          </a:xfrm>
          <a:prstGeom prst="rect">
            <a:avLst/>
          </a:prstGeom>
          <a:noFill/>
        </p:spPr>
        <p:txBody>
          <a:bodyPr wrap="none" rtlCol="0">
            <a:spAutoFit/>
          </a:bodyPr>
          <a:lstStyle/>
          <a:p>
            <a:r>
              <a:rPr lang="fr-FR" dirty="0"/>
              <a:t>B</a:t>
            </a:r>
          </a:p>
        </p:txBody>
      </p:sp>
      <p:grpSp>
        <p:nvGrpSpPr>
          <p:cNvPr id="1035" name="Groupe 1034"/>
          <p:cNvGrpSpPr/>
          <p:nvPr/>
        </p:nvGrpSpPr>
        <p:grpSpPr>
          <a:xfrm>
            <a:off x="6774013" y="1821822"/>
            <a:ext cx="857015" cy="692778"/>
            <a:chOff x="7676560" y="1290256"/>
            <a:chExt cx="857015" cy="692778"/>
          </a:xfrm>
        </p:grpSpPr>
        <p:sp>
          <p:nvSpPr>
            <p:cNvPr id="1034" name="Rectangle à coins arrondis 1033"/>
            <p:cNvSpPr/>
            <p:nvPr/>
          </p:nvSpPr>
          <p:spPr>
            <a:xfrm>
              <a:off x="8139242" y="1375830"/>
              <a:ext cx="245623" cy="37312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676560" y="1290256"/>
              <a:ext cx="857015" cy="692778"/>
              <a:chOff x="4324585" y="1009650"/>
              <a:chExt cx="1203067" cy="1018401"/>
            </a:xfrm>
          </p:grpSpPr>
          <p:pic>
            <p:nvPicPr>
              <p:cNvPr id="49" name="Picture 8" descr="C:\Users\Fcdw3504\Desktop\file-icon-2803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7552" y="1009650"/>
                <a:ext cx="8001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Fcdw3504\Desktop\29845.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4585" y="1260217"/>
                <a:ext cx="767834" cy="76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a:xfrm>
            <a:off x="738168" y="411386"/>
            <a:ext cx="7592573" cy="369332"/>
          </a:xfrm>
          <a:prstGeom prst="rect">
            <a:avLst/>
          </a:prstGeom>
        </p:spPr>
        <p:txBody>
          <a:bodyPr wrap="square">
            <a:spAutoFit/>
          </a:bodyPr>
          <a:lstStyle/>
          <a:p>
            <a:r>
              <a:rPr lang="fr-FR" b="1" dirty="0" err="1"/>
              <a:t>Fig</a:t>
            </a:r>
            <a:r>
              <a:rPr lang="fr-FR" b="1" dirty="0"/>
              <a:t> 2 </a:t>
            </a:r>
            <a:r>
              <a:rPr lang="fr-FR" dirty="0"/>
              <a:t>: Une architecture simple pour un chiffrement à clefs publiques de fichier </a:t>
            </a:r>
          </a:p>
        </p:txBody>
      </p:sp>
      <p:pic>
        <p:nvPicPr>
          <p:cNvPr id="53"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181"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Connecteur droit avec flèche 53"/>
          <p:cNvCxnSpPr/>
          <p:nvPr/>
        </p:nvCxnSpPr>
        <p:spPr>
          <a:xfrm flipV="1">
            <a:off x="452335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6" name="Connecteur droit avec flèche 55"/>
          <p:cNvCxnSpPr/>
          <p:nvPr/>
        </p:nvCxnSpPr>
        <p:spPr>
          <a:xfrm flipV="1">
            <a:off x="6266095"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cxnSp>
        <p:nvCxnSpPr>
          <p:cNvPr id="57" name="Connecteur droit avec flèche 56"/>
          <p:cNvCxnSpPr/>
          <p:nvPr/>
        </p:nvCxnSpPr>
        <p:spPr>
          <a:xfrm flipV="1">
            <a:off x="5350248" y="3971994"/>
            <a:ext cx="0" cy="624456"/>
          </a:xfrm>
          <a:prstGeom prst="straightConnector1">
            <a:avLst/>
          </a:prstGeom>
          <a:ln>
            <a:solidFill>
              <a:srgbClr val="92D050"/>
            </a:solidFill>
            <a:tailEnd type="arrow"/>
          </a:ln>
        </p:spPr>
        <p:style>
          <a:lnRef idx="3">
            <a:schemeClr val="accent1"/>
          </a:lnRef>
          <a:fillRef idx="0">
            <a:schemeClr val="accent1"/>
          </a:fillRef>
          <a:effectRef idx="2">
            <a:schemeClr val="accent1"/>
          </a:effectRef>
          <a:fontRef idx="minor">
            <a:schemeClr val="tx1"/>
          </a:fontRef>
        </p:style>
      </p:cxnSp>
      <p:sp>
        <p:nvSpPr>
          <p:cNvPr id="58" name="ZoneTexte 57"/>
          <p:cNvSpPr txBox="1"/>
          <p:nvPr/>
        </p:nvSpPr>
        <p:spPr>
          <a:xfrm>
            <a:off x="5353280" y="4138726"/>
            <a:ext cx="926857" cy="400110"/>
          </a:xfrm>
          <a:prstGeom prst="rect">
            <a:avLst/>
          </a:prstGeom>
          <a:noFill/>
        </p:spPr>
        <p:txBody>
          <a:bodyPr wrap="none" rtlCol="0">
            <a:spAutoFit/>
          </a:bodyPr>
          <a:lstStyle/>
          <a:p>
            <a:r>
              <a:rPr lang="fr-FR" sz="2000" dirty="0"/>
              <a:t>ASYM</a:t>
            </a:r>
          </a:p>
        </p:txBody>
      </p:sp>
      <p:sp>
        <p:nvSpPr>
          <p:cNvPr id="59" name="ZoneTexte 58"/>
          <p:cNvSpPr txBox="1"/>
          <p:nvPr/>
        </p:nvSpPr>
        <p:spPr>
          <a:xfrm>
            <a:off x="6618480" y="3238500"/>
            <a:ext cx="885179" cy="400110"/>
          </a:xfrm>
          <a:prstGeom prst="rect">
            <a:avLst/>
          </a:prstGeom>
          <a:noFill/>
        </p:spPr>
        <p:txBody>
          <a:bodyPr wrap="none" rtlCol="0">
            <a:spAutoFit/>
          </a:bodyPr>
          <a:lstStyle/>
          <a:p>
            <a:r>
              <a:rPr lang="fr-FR" sz="2000" dirty="0"/>
              <a:t>HASH</a:t>
            </a:r>
          </a:p>
        </p:txBody>
      </p:sp>
      <p:pic>
        <p:nvPicPr>
          <p:cNvPr id="60" name="Picture 7" descr="C:\Users\Fcdw3504\Desktop\86212-2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7632" y="4114803"/>
            <a:ext cx="491245" cy="491245"/>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a:xfrm flipV="1">
            <a:off x="7982464" y="3954768"/>
            <a:ext cx="0" cy="624456"/>
          </a:xfrm>
          <a:prstGeom prst="straightConnector1">
            <a:avLst/>
          </a:prstGeom>
          <a:ln>
            <a:solidFill>
              <a:srgbClr val="C00000"/>
            </a:solidFill>
            <a:tailEnd type="arrow"/>
          </a:ln>
        </p:spPr>
        <p:style>
          <a:lnRef idx="3">
            <a:schemeClr val="accent1"/>
          </a:lnRef>
          <a:fillRef idx="0">
            <a:schemeClr val="accent1"/>
          </a:fillRef>
          <a:effectRef idx="2">
            <a:schemeClr val="accent1"/>
          </a:effectRef>
          <a:fontRef idx="minor">
            <a:schemeClr val="tx1"/>
          </a:fontRef>
        </p:style>
      </p:cxnSp>
      <p:sp>
        <p:nvSpPr>
          <p:cNvPr id="1025" name="Rectangle 1024"/>
          <p:cNvSpPr/>
          <p:nvPr/>
        </p:nvSpPr>
        <p:spPr>
          <a:xfrm>
            <a:off x="4551907" y="5911334"/>
            <a:ext cx="1777836" cy="430887"/>
          </a:xfrm>
          <a:prstGeom prst="rect">
            <a:avLst/>
          </a:prstGeom>
        </p:spPr>
        <p:txBody>
          <a:bodyPr wrap="square">
            <a:spAutoFit/>
          </a:bodyPr>
          <a:lstStyle/>
          <a:p>
            <a:pPr algn="ctr"/>
            <a:r>
              <a:rPr lang="fr-FR" sz="1100" dirty="0"/>
              <a:t>clefs publiques</a:t>
            </a:r>
          </a:p>
          <a:p>
            <a:pPr algn="ctr"/>
            <a:r>
              <a:rPr lang="fr-FR" sz="1100" dirty="0"/>
              <a:t>de chiffrement</a:t>
            </a:r>
          </a:p>
        </p:txBody>
      </p:sp>
      <p:sp>
        <p:nvSpPr>
          <p:cNvPr id="74" name="Rectangle 73"/>
          <p:cNvSpPr/>
          <p:nvPr/>
        </p:nvSpPr>
        <p:spPr>
          <a:xfrm>
            <a:off x="7112747" y="6126777"/>
            <a:ext cx="1777836" cy="430887"/>
          </a:xfrm>
          <a:prstGeom prst="rect">
            <a:avLst/>
          </a:prstGeom>
        </p:spPr>
        <p:txBody>
          <a:bodyPr wrap="square">
            <a:spAutoFit/>
          </a:bodyPr>
          <a:lstStyle/>
          <a:p>
            <a:pPr algn="ctr"/>
            <a:r>
              <a:rPr lang="fr-FR" sz="1100" dirty="0"/>
              <a:t>clef privée</a:t>
            </a:r>
          </a:p>
          <a:p>
            <a:pPr algn="ctr"/>
            <a:r>
              <a:rPr lang="fr-FR" sz="1100" dirty="0"/>
              <a:t>de signature</a:t>
            </a:r>
          </a:p>
        </p:txBody>
      </p:sp>
    </p:spTree>
    <p:extLst>
      <p:ext uri="{BB962C8B-B14F-4D97-AF65-F5344CB8AC3E}">
        <p14:creationId xmlns:p14="http://schemas.microsoft.com/office/powerpoint/2010/main" val="632982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e libre 5"/>
          <p:cNvSpPr/>
          <p:nvPr/>
        </p:nvSpPr>
        <p:spPr>
          <a:xfrm>
            <a:off x="744356" y="3658284"/>
            <a:ext cx="7648575" cy="1826542"/>
          </a:xfrm>
          <a:custGeom>
            <a:avLst/>
            <a:gdLst>
              <a:gd name="connsiteX0" fmla="*/ 0 w 8606971"/>
              <a:gd name="connsiteY0" fmla="*/ 827314 h 3173258"/>
              <a:gd name="connsiteX1" fmla="*/ 2409371 w 8606971"/>
              <a:gd name="connsiteY1" fmla="*/ 1451428 h 3173258"/>
              <a:gd name="connsiteX2" fmla="*/ 4296228 w 8606971"/>
              <a:gd name="connsiteY2" fmla="*/ 3164114 h 3173258"/>
              <a:gd name="connsiteX3" fmla="*/ 6734628 w 8606971"/>
              <a:gd name="connsiteY3" fmla="*/ 624114 h 3173258"/>
              <a:gd name="connsiteX4" fmla="*/ 8606971 w 8606971"/>
              <a:gd name="connsiteY4" fmla="*/ 0 h 3173258"/>
              <a:gd name="connsiteX0" fmla="*/ 0 w 8991542"/>
              <a:gd name="connsiteY0" fmla="*/ 679091 h 3025035"/>
              <a:gd name="connsiteX1" fmla="*/ 2409371 w 8991542"/>
              <a:gd name="connsiteY1" fmla="*/ 1303205 h 3025035"/>
              <a:gd name="connsiteX2" fmla="*/ 4296228 w 8991542"/>
              <a:gd name="connsiteY2" fmla="*/ 3015891 h 3025035"/>
              <a:gd name="connsiteX3" fmla="*/ 6734628 w 8991542"/>
              <a:gd name="connsiteY3" fmla="*/ 475891 h 3025035"/>
              <a:gd name="connsiteX4" fmla="*/ 8991542 w 8991542"/>
              <a:gd name="connsiteY4" fmla="*/ 0 h 3025035"/>
              <a:gd name="connsiteX0" fmla="*/ 0 w 8991542"/>
              <a:gd name="connsiteY0" fmla="*/ 700138 h 3046082"/>
              <a:gd name="connsiteX1" fmla="*/ 2409371 w 8991542"/>
              <a:gd name="connsiteY1" fmla="*/ 1324252 h 3046082"/>
              <a:gd name="connsiteX2" fmla="*/ 4296228 w 8991542"/>
              <a:gd name="connsiteY2" fmla="*/ 3036938 h 3046082"/>
              <a:gd name="connsiteX3" fmla="*/ 6734628 w 8991542"/>
              <a:gd name="connsiteY3" fmla="*/ 496938 h 3046082"/>
              <a:gd name="connsiteX4" fmla="*/ 8991542 w 8991542"/>
              <a:gd name="connsiteY4" fmla="*/ 21047 h 304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542" h="3046082">
                <a:moveTo>
                  <a:pt x="0" y="700138"/>
                </a:moveTo>
                <a:cubicBezTo>
                  <a:pt x="846666" y="817461"/>
                  <a:pt x="1693333" y="934785"/>
                  <a:pt x="2409371" y="1324252"/>
                </a:cubicBezTo>
                <a:cubicBezTo>
                  <a:pt x="3125409" y="1713719"/>
                  <a:pt x="3575352" y="3174824"/>
                  <a:pt x="4296228" y="3036938"/>
                </a:cubicBezTo>
                <a:cubicBezTo>
                  <a:pt x="5017104" y="2899052"/>
                  <a:pt x="5952076" y="999587"/>
                  <a:pt x="6734628" y="496938"/>
                </a:cubicBezTo>
                <a:cubicBezTo>
                  <a:pt x="7517180" y="-5710"/>
                  <a:pt x="8430623" y="-36445"/>
                  <a:pt x="8991542" y="21047"/>
                </a:cubicBezTo>
              </a:path>
            </a:pathLst>
          </a:custGeom>
          <a:noFill/>
          <a:ln w="762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accent2"/>
              </a:solidFill>
            </a:endParaRPr>
          </a:p>
        </p:txBody>
      </p:sp>
      <p:sp>
        <p:nvSpPr>
          <p:cNvPr id="17" name="ZoneTexte 16"/>
          <p:cNvSpPr txBox="1"/>
          <p:nvPr/>
        </p:nvSpPr>
        <p:spPr>
          <a:xfrm>
            <a:off x="660740" y="1729617"/>
            <a:ext cx="2356644" cy="954107"/>
          </a:xfrm>
          <a:prstGeom prst="rect">
            <a:avLst/>
          </a:prstGeom>
          <a:no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Comment évaluer les </a:t>
            </a:r>
            <a:r>
              <a:rPr lang="fr-FR" sz="1400" b="1" dirty="0">
                <a:latin typeface="Calibri" charset="0"/>
              </a:rPr>
              <a:t>risques</a:t>
            </a:r>
            <a:r>
              <a:rPr lang="fr-FR" sz="1400" dirty="0">
                <a:latin typeface="Calibri" charset="0"/>
              </a:rPr>
              <a:t> qui pèsent sur l’écosystème digital de l’entreprise. méthodes et outils</a:t>
            </a:r>
          </a:p>
        </p:txBody>
      </p:sp>
      <p:sp>
        <p:nvSpPr>
          <p:cNvPr id="18" name="ZoneTexte 17"/>
          <p:cNvSpPr txBox="1"/>
          <p:nvPr/>
        </p:nvSpPr>
        <p:spPr>
          <a:xfrm>
            <a:off x="3017384" y="2683724"/>
            <a:ext cx="2434506"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Définir une politique de sécurité et mettre en place des mesures  et des </a:t>
            </a:r>
            <a:r>
              <a:rPr lang="fr-FR" b="1" dirty="0"/>
              <a:t>architectures</a:t>
            </a:r>
            <a:r>
              <a:rPr lang="fr-FR" dirty="0"/>
              <a:t> de sécurité adaptées.</a:t>
            </a:r>
          </a:p>
        </p:txBody>
      </p:sp>
      <p:sp>
        <p:nvSpPr>
          <p:cNvPr id="19" name="ZoneTexte 18"/>
          <p:cNvSpPr txBox="1"/>
          <p:nvPr/>
        </p:nvSpPr>
        <p:spPr>
          <a:xfrm>
            <a:off x="5451890" y="1729616"/>
            <a:ext cx="2941041" cy="954107"/>
          </a:xfrm>
          <a:prstGeom prst="rect">
            <a:avLst/>
          </a:prstGeom>
          <a:noFill/>
          <a:ln>
            <a:solidFill>
              <a:schemeClr val="accent2"/>
            </a:solidFill>
          </a:ln>
        </p:spPr>
        <p:txBody>
          <a:bodyPr wrap="square">
            <a:spAutoFit/>
          </a:bodyPr>
          <a:lstStyle>
            <a:defPPr>
              <a:defRPr lang="fr-FR"/>
            </a:defPPr>
            <a:lvl1pPr algn="ctr" eaLnBrk="1" hangingPunct="1">
              <a:defRPr sz="1400">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b="1" dirty="0"/>
              <a:t>Maintenir</a:t>
            </a:r>
            <a:r>
              <a:rPr lang="fr-FR" dirty="0"/>
              <a:t> en continue le niveau de sécurité de l’entreprise  avec des mécanismes de veille, de détection, d’alerte et de réaction</a:t>
            </a:r>
          </a:p>
        </p:txBody>
      </p:sp>
      <p:sp>
        <p:nvSpPr>
          <p:cNvPr id="20" name="ZoneTexte 19"/>
          <p:cNvSpPr txBox="1"/>
          <p:nvPr/>
        </p:nvSpPr>
        <p:spPr>
          <a:xfrm>
            <a:off x="1075584" y="4038907"/>
            <a:ext cx="196970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Connaitre / Comprendre</a:t>
            </a:r>
          </a:p>
        </p:txBody>
      </p:sp>
      <p:sp>
        <p:nvSpPr>
          <p:cNvPr id="21" name="ZoneTexte 20"/>
          <p:cNvSpPr txBox="1"/>
          <p:nvPr/>
        </p:nvSpPr>
        <p:spPr>
          <a:xfrm>
            <a:off x="2891170" y="4626406"/>
            <a:ext cx="928688"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Structurer</a:t>
            </a:r>
          </a:p>
        </p:txBody>
      </p:sp>
      <p:sp>
        <p:nvSpPr>
          <p:cNvPr id="22" name="ZoneTexte 21"/>
          <p:cNvSpPr txBox="1"/>
          <p:nvPr/>
        </p:nvSpPr>
        <p:spPr>
          <a:xfrm>
            <a:off x="3737885" y="5106520"/>
            <a:ext cx="1221283" cy="307975"/>
          </a:xfrm>
          <a:prstGeom prst="rect">
            <a:avLst/>
          </a:prstGeom>
          <a:solidFill>
            <a:schemeClr val="bg1">
              <a:lumMod val="95000"/>
            </a:schemeClr>
          </a:solidFill>
          <a:ln>
            <a:solidFill>
              <a:schemeClr val="accent2"/>
            </a:solidFill>
          </a:ln>
        </p:spPr>
        <p:txBody>
          <a:bodyPr wrap="squar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Construire</a:t>
            </a:r>
          </a:p>
        </p:txBody>
      </p:sp>
      <p:sp>
        <p:nvSpPr>
          <p:cNvPr id="23" name="ZoneTexte 22"/>
          <p:cNvSpPr txBox="1"/>
          <p:nvPr/>
        </p:nvSpPr>
        <p:spPr>
          <a:xfrm>
            <a:off x="5013288" y="4351846"/>
            <a:ext cx="2249487"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a:solidFill>
                  <a:schemeClr val="accent2"/>
                </a:solidFill>
              </a:rPr>
              <a:t>Evaluer / Contrôler / Vérifier</a:t>
            </a:r>
          </a:p>
        </p:txBody>
      </p:sp>
      <p:sp>
        <p:nvSpPr>
          <p:cNvPr id="24" name="ZoneTexte 23"/>
          <p:cNvSpPr txBox="1"/>
          <p:nvPr/>
        </p:nvSpPr>
        <p:spPr>
          <a:xfrm>
            <a:off x="6808750" y="3627983"/>
            <a:ext cx="908050" cy="307975"/>
          </a:xfrm>
          <a:prstGeom prst="rect">
            <a:avLst/>
          </a:prstGeom>
          <a:solidFill>
            <a:schemeClr val="bg1">
              <a:lumMod val="95000"/>
            </a:schemeClr>
          </a:solidFill>
          <a:ln>
            <a:solidFill>
              <a:schemeClr val="accent2"/>
            </a:solidFill>
          </a:ln>
        </p:spPr>
        <p:txBody>
          <a:bodyPr wrap="none">
            <a:spAutoFit/>
          </a:bodyPr>
          <a:lstStyle>
            <a:defPPr>
              <a:defRPr lang="fr-FR"/>
            </a:defPPr>
            <a:lvl1pPr>
              <a:defRPr sz="1400">
                <a:solidFill>
                  <a:srgbClr val="C00000"/>
                </a:solidFill>
                <a:latin typeface="+mn-lt"/>
                <a:ea typeface="+mn-ea"/>
              </a:defRPr>
            </a:lvl1pPr>
          </a:lstStyle>
          <a:p>
            <a:pPr algn="ctr"/>
            <a:r>
              <a:rPr lang="fr-FR" dirty="0">
                <a:solidFill>
                  <a:schemeClr val="accent2"/>
                </a:solidFill>
              </a:rPr>
              <a:t>Maintenir</a:t>
            </a:r>
          </a:p>
        </p:txBody>
      </p:sp>
      <p:sp>
        <p:nvSpPr>
          <p:cNvPr id="11" name="Rectangle à coins arrondis 11">
            <a:extLst>
              <a:ext uri="{FF2B5EF4-FFF2-40B4-BE49-F238E27FC236}">
                <a16:creationId xmlns:a16="http://schemas.microsoft.com/office/drawing/2014/main" id="{555A0911-4AB7-044C-84AA-B56A141E79CF}"/>
              </a:ext>
            </a:extLst>
          </p:cNvPr>
          <p:cNvSpPr/>
          <p:nvPr/>
        </p:nvSpPr>
        <p:spPr>
          <a:xfrm>
            <a:off x="744356" y="2936676"/>
            <a:ext cx="2146814"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err="1">
                <a:solidFill>
                  <a:schemeClr val="bg1"/>
                </a:solidFill>
              </a:rPr>
              <a:t>Think</a:t>
            </a:r>
            <a:endParaRPr lang="fr-FR" sz="1600" dirty="0">
              <a:solidFill>
                <a:schemeClr val="bg1"/>
              </a:solidFill>
            </a:endParaRPr>
          </a:p>
        </p:txBody>
      </p:sp>
      <p:sp>
        <p:nvSpPr>
          <p:cNvPr id="12" name="Rectangle à coins arrondis 11">
            <a:extLst>
              <a:ext uri="{FF2B5EF4-FFF2-40B4-BE49-F238E27FC236}">
                <a16:creationId xmlns:a16="http://schemas.microsoft.com/office/drawing/2014/main" id="{4BEA5C8D-5C1D-014A-8B27-F1015E907018}"/>
              </a:ext>
            </a:extLst>
          </p:cNvPr>
          <p:cNvSpPr/>
          <p:nvPr/>
        </p:nvSpPr>
        <p:spPr>
          <a:xfrm>
            <a:off x="3131840" y="1988840"/>
            <a:ext cx="2219655"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Design / </a:t>
            </a:r>
            <a:r>
              <a:rPr lang="fr-FR" sz="1600" dirty="0" err="1">
                <a:solidFill>
                  <a:schemeClr val="bg1"/>
                </a:solidFill>
              </a:rPr>
              <a:t>Build</a:t>
            </a:r>
            <a:endParaRPr lang="fr-FR" sz="1600" dirty="0">
              <a:solidFill>
                <a:schemeClr val="bg1"/>
              </a:solidFill>
            </a:endParaRPr>
          </a:p>
        </p:txBody>
      </p:sp>
      <p:sp>
        <p:nvSpPr>
          <p:cNvPr id="13" name="Rectangle à coins arrondis 11">
            <a:extLst>
              <a:ext uri="{FF2B5EF4-FFF2-40B4-BE49-F238E27FC236}">
                <a16:creationId xmlns:a16="http://schemas.microsoft.com/office/drawing/2014/main" id="{4CF07CF4-1FC7-B24E-8002-0F72716F164E}"/>
              </a:ext>
            </a:extLst>
          </p:cNvPr>
          <p:cNvSpPr/>
          <p:nvPr/>
        </p:nvSpPr>
        <p:spPr>
          <a:xfrm>
            <a:off x="5578104" y="2962059"/>
            <a:ext cx="2715909" cy="41621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RUN</a:t>
            </a:r>
          </a:p>
        </p:txBody>
      </p:sp>
    </p:spTree>
    <p:extLst>
      <p:ext uri="{BB962C8B-B14F-4D97-AF65-F5344CB8AC3E}">
        <p14:creationId xmlns:p14="http://schemas.microsoft.com/office/powerpoint/2010/main" val="251202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AC85CCAE-3F5B-D545-80AD-29BC53FEE6E2}"/>
              </a:ext>
            </a:extLst>
          </p:cNvPr>
          <p:cNvSpPr/>
          <p:nvPr/>
        </p:nvSpPr>
        <p:spPr bwMode="auto">
          <a:xfrm>
            <a:off x="454468" y="1309689"/>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bg1">
                <a:lumMod val="5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3" name="Rectangle à coins arrondis 7">
            <a:extLst>
              <a:ext uri="{FF2B5EF4-FFF2-40B4-BE49-F238E27FC236}">
                <a16:creationId xmlns:a16="http://schemas.microsoft.com/office/drawing/2014/main" id="{C9C753D6-4F3E-324F-A375-57AFCFB98961}"/>
              </a:ext>
            </a:extLst>
          </p:cNvPr>
          <p:cNvSpPr/>
          <p:nvPr/>
        </p:nvSpPr>
        <p:spPr>
          <a:xfrm>
            <a:off x="1795524" y="2983458"/>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Ingénierie</a:t>
            </a:r>
          </a:p>
        </p:txBody>
      </p:sp>
      <p:sp>
        <p:nvSpPr>
          <p:cNvPr id="4" name="Rectangle à coins arrondis 8">
            <a:extLst>
              <a:ext uri="{FF2B5EF4-FFF2-40B4-BE49-F238E27FC236}">
                <a16:creationId xmlns:a16="http://schemas.microsoft.com/office/drawing/2014/main" id="{80B2186E-159A-2E47-B9C1-A5BFF68BB762}"/>
              </a:ext>
            </a:extLst>
          </p:cNvPr>
          <p:cNvSpPr/>
          <p:nvPr/>
        </p:nvSpPr>
        <p:spPr>
          <a:xfrm>
            <a:off x="4436549" y="2626499"/>
            <a:ext cx="1703332"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Validation</a:t>
            </a:r>
          </a:p>
          <a:p>
            <a:pPr algn="ctr"/>
            <a:r>
              <a:rPr lang="fr-FR" sz="1600" dirty="0">
                <a:solidFill>
                  <a:schemeClr val="bg1"/>
                </a:solidFill>
              </a:rPr>
              <a:t>&amp; Audit</a:t>
            </a:r>
          </a:p>
        </p:txBody>
      </p:sp>
      <p:sp>
        <p:nvSpPr>
          <p:cNvPr id="5" name="Rectangle à coins arrondis 9">
            <a:extLst>
              <a:ext uri="{FF2B5EF4-FFF2-40B4-BE49-F238E27FC236}">
                <a16:creationId xmlns:a16="http://schemas.microsoft.com/office/drawing/2014/main" id="{8C564E79-9893-204F-A00A-ECE08C73991E}"/>
              </a:ext>
            </a:extLst>
          </p:cNvPr>
          <p:cNvSpPr/>
          <p:nvPr/>
        </p:nvSpPr>
        <p:spPr>
          <a:xfrm>
            <a:off x="5933021" y="1605156"/>
            <a:ext cx="141202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6" name="Rectangle à coins arrondis 10">
            <a:extLst>
              <a:ext uri="{FF2B5EF4-FFF2-40B4-BE49-F238E27FC236}">
                <a16:creationId xmlns:a16="http://schemas.microsoft.com/office/drawing/2014/main" id="{3665E30E-89E2-BC44-B4E4-1104D54CE98C}"/>
              </a:ext>
            </a:extLst>
          </p:cNvPr>
          <p:cNvSpPr/>
          <p:nvPr/>
        </p:nvSpPr>
        <p:spPr>
          <a:xfrm>
            <a:off x="7219148" y="653935"/>
            <a:ext cx="1461405"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p:txBody>
      </p:sp>
      <p:sp>
        <p:nvSpPr>
          <p:cNvPr id="7" name="Rectangle à coins arrondis 11">
            <a:extLst>
              <a:ext uri="{FF2B5EF4-FFF2-40B4-BE49-F238E27FC236}">
                <a16:creationId xmlns:a16="http://schemas.microsoft.com/office/drawing/2014/main" id="{9147CA57-A05E-7E40-A59E-5407FCCAA751}"/>
              </a:ext>
            </a:extLst>
          </p:cNvPr>
          <p:cNvSpPr/>
          <p:nvPr/>
        </p:nvSpPr>
        <p:spPr>
          <a:xfrm>
            <a:off x="408781" y="1242218"/>
            <a:ext cx="2083486"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1600" dirty="0">
                <a:solidFill>
                  <a:schemeClr val="bg1"/>
                </a:solidFill>
              </a:rPr>
              <a:t>Gouvernance, Risque, Conformité</a:t>
            </a:r>
          </a:p>
        </p:txBody>
      </p:sp>
      <p:sp>
        <p:nvSpPr>
          <p:cNvPr id="8" name="Espace réservé du contenu 3">
            <a:extLst>
              <a:ext uri="{FF2B5EF4-FFF2-40B4-BE49-F238E27FC236}">
                <a16:creationId xmlns:a16="http://schemas.microsoft.com/office/drawing/2014/main" id="{FCA61967-AC22-CB4A-9A46-557EE0C5373B}"/>
              </a:ext>
            </a:extLst>
          </p:cNvPr>
          <p:cNvSpPr txBox="1">
            <a:spLocks/>
          </p:cNvSpPr>
          <p:nvPr/>
        </p:nvSpPr>
        <p:spPr bwMode="auto">
          <a:xfrm>
            <a:off x="415687" y="3345398"/>
            <a:ext cx="1954212"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Chef de projet</a:t>
            </a:r>
          </a:p>
          <a:p>
            <a:pPr>
              <a:buClr>
                <a:schemeClr val="accent2"/>
              </a:buClr>
              <a:buFont typeface="Wingdings" pitchFamily="2" charset="2"/>
              <a:buChar char="§"/>
            </a:pPr>
            <a:r>
              <a:rPr lang="fr-FR" altLang="fr-FR" sz="1200" dirty="0">
                <a:solidFill>
                  <a:srgbClr val="595959"/>
                </a:solidFill>
              </a:rPr>
              <a:t>Architecte IT</a:t>
            </a:r>
          </a:p>
          <a:p>
            <a:pPr>
              <a:buClr>
                <a:schemeClr val="accent2"/>
              </a:buClr>
              <a:buFont typeface="Wingdings" pitchFamily="2" charset="2"/>
              <a:buChar char="§"/>
            </a:pPr>
            <a:r>
              <a:rPr lang="fr-FR" altLang="fr-FR" sz="1200" dirty="0">
                <a:solidFill>
                  <a:srgbClr val="595959"/>
                </a:solidFill>
              </a:rPr>
              <a:t>Architecte réseau</a:t>
            </a:r>
          </a:p>
          <a:p>
            <a:pPr>
              <a:buClr>
                <a:schemeClr val="accent2"/>
              </a:buClr>
              <a:buFont typeface="Wingdings" pitchFamily="2" charset="2"/>
              <a:buChar char="§"/>
            </a:pPr>
            <a:r>
              <a:rPr lang="fr-FR" altLang="fr-FR" sz="1200" dirty="0">
                <a:solidFill>
                  <a:srgbClr val="595959"/>
                </a:solidFill>
              </a:rPr>
              <a:t>Intégrateur de sécurité</a:t>
            </a:r>
          </a:p>
          <a:p>
            <a:pPr>
              <a:buClr>
                <a:schemeClr val="accent2"/>
              </a:buClr>
              <a:buFont typeface="Wingdings" pitchFamily="2" charset="2"/>
              <a:buChar char="§"/>
            </a:pPr>
            <a:r>
              <a:rPr lang="fr-FR" altLang="fr-FR" sz="1200" dirty="0">
                <a:solidFill>
                  <a:srgbClr val="595959"/>
                </a:solidFill>
              </a:rPr>
              <a:t>Expert solutions</a:t>
            </a:r>
          </a:p>
          <a:p>
            <a:pPr>
              <a:buClr>
                <a:schemeClr val="accent2"/>
              </a:buClr>
              <a:buFont typeface="Wingdings" pitchFamily="2" charset="2"/>
              <a:buChar char="§"/>
            </a:pPr>
            <a:endParaRPr lang="fr-FR" altLang="fr-FR" sz="1200" dirty="0">
              <a:solidFill>
                <a:srgbClr val="595959"/>
              </a:solidFill>
            </a:endParaRPr>
          </a:p>
        </p:txBody>
      </p:sp>
      <p:sp>
        <p:nvSpPr>
          <p:cNvPr id="9" name="Espace réservé du contenu 3">
            <a:extLst>
              <a:ext uri="{FF2B5EF4-FFF2-40B4-BE49-F238E27FC236}">
                <a16:creationId xmlns:a16="http://schemas.microsoft.com/office/drawing/2014/main" id="{2DF41035-D96F-1F4E-B87F-49F4372FB999}"/>
              </a:ext>
            </a:extLst>
          </p:cNvPr>
          <p:cNvSpPr txBox="1">
            <a:spLocks/>
          </p:cNvSpPr>
          <p:nvPr/>
        </p:nvSpPr>
        <p:spPr bwMode="auto">
          <a:xfrm>
            <a:off x="4969894" y="343455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10" name="Espace réservé du contenu 3">
            <a:extLst>
              <a:ext uri="{FF2B5EF4-FFF2-40B4-BE49-F238E27FC236}">
                <a16:creationId xmlns:a16="http://schemas.microsoft.com/office/drawing/2014/main" id="{E029D116-68F7-3546-96F0-D3AA891E8AF5}"/>
              </a:ext>
            </a:extLst>
          </p:cNvPr>
          <p:cNvSpPr txBox="1">
            <a:spLocks/>
          </p:cNvSpPr>
          <p:nvPr/>
        </p:nvSpPr>
        <p:spPr bwMode="auto">
          <a:xfrm>
            <a:off x="6346140" y="2490692"/>
            <a:ext cx="1803400"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11" name="Rectangle à coins arrondis 15">
            <a:extLst>
              <a:ext uri="{FF2B5EF4-FFF2-40B4-BE49-F238E27FC236}">
                <a16:creationId xmlns:a16="http://schemas.microsoft.com/office/drawing/2014/main" id="{A7492512-E5D2-2D43-A34A-1B42FB274E8E}"/>
              </a:ext>
            </a:extLst>
          </p:cNvPr>
          <p:cNvSpPr/>
          <p:nvPr/>
        </p:nvSpPr>
        <p:spPr>
          <a:xfrm>
            <a:off x="6860150" y="4421045"/>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12" name="Espace réservé du contenu 3">
            <a:extLst>
              <a:ext uri="{FF2B5EF4-FFF2-40B4-BE49-F238E27FC236}">
                <a16:creationId xmlns:a16="http://schemas.microsoft.com/office/drawing/2014/main" id="{CE664193-EDF2-CA45-8F91-DEBA3EEF01E7}"/>
              </a:ext>
            </a:extLst>
          </p:cNvPr>
          <p:cNvSpPr txBox="1">
            <a:spLocks/>
          </p:cNvSpPr>
          <p:nvPr/>
        </p:nvSpPr>
        <p:spPr bwMode="auto">
          <a:xfrm>
            <a:off x="6958805" y="5050631"/>
            <a:ext cx="18034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13" name="Espace réservé du contenu 3">
            <a:extLst>
              <a:ext uri="{FF2B5EF4-FFF2-40B4-BE49-F238E27FC236}">
                <a16:creationId xmlns:a16="http://schemas.microsoft.com/office/drawing/2014/main" id="{688B31FA-A4C3-014C-B9C8-8435697A6D88}"/>
              </a:ext>
            </a:extLst>
          </p:cNvPr>
          <p:cNvSpPr txBox="1">
            <a:spLocks/>
          </p:cNvSpPr>
          <p:nvPr/>
        </p:nvSpPr>
        <p:spPr bwMode="auto">
          <a:xfrm>
            <a:off x="7591414" y="1626854"/>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sp>
        <p:nvSpPr>
          <p:cNvPr id="14" name="Espace réservé du contenu 3">
            <a:extLst>
              <a:ext uri="{FF2B5EF4-FFF2-40B4-BE49-F238E27FC236}">
                <a16:creationId xmlns:a16="http://schemas.microsoft.com/office/drawing/2014/main" id="{B181ECA3-0B76-434F-8744-4FD605C17640}"/>
              </a:ext>
            </a:extLst>
          </p:cNvPr>
          <p:cNvSpPr txBox="1">
            <a:spLocks/>
          </p:cNvSpPr>
          <p:nvPr/>
        </p:nvSpPr>
        <p:spPr bwMode="auto">
          <a:xfrm>
            <a:off x="2645051" y="1097265"/>
            <a:ext cx="1803400" cy="1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chemeClr val="accent2"/>
              </a:buClr>
              <a:buFont typeface="Wingdings" pitchFamily="2" charset="2"/>
              <a:buChar char="§"/>
            </a:pPr>
            <a:r>
              <a:rPr lang="fr-FR" sz="1200" dirty="0"/>
              <a:t>RSSI</a:t>
            </a:r>
          </a:p>
          <a:p>
            <a:pPr>
              <a:buClr>
                <a:schemeClr val="accent2"/>
              </a:buClr>
              <a:buFont typeface="Wingdings" pitchFamily="2" charset="2"/>
              <a:buChar char="§"/>
            </a:pPr>
            <a:r>
              <a:rPr lang="fr-FR" sz="1200" dirty="0"/>
              <a:t>Juriste</a:t>
            </a:r>
          </a:p>
          <a:p>
            <a:pPr>
              <a:buClr>
                <a:schemeClr val="accent2"/>
              </a:buClr>
              <a:buFont typeface="Wingdings" pitchFamily="2" charset="2"/>
              <a:buChar char="§"/>
            </a:pPr>
            <a:r>
              <a:rPr lang="fr-FR" sz="1200" dirty="0"/>
              <a:t>Risk-manager</a:t>
            </a:r>
          </a:p>
          <a:p>
            <a:pPr>
              <a:buClr>
                <a:schemeClr val="accent2"/>
              </a:buClr>
              <a:buFont typeface="Wingdings" pitchFamily="2" charset="2"/>
              <a:buChar char="§"/>
            </a:pPr>
            <a:r>
              <a:rPr lang="fr-FR" sz="1200" dirty="0"/>
              <a:t>Spécialiste SMSI</a:t>
            </a:r>
          </a:p>
          <a:p>
            <a:pPr>
              <a:buClr>
                <a:schemeClr val="accent2"/>
              </a:buClr>
              <a:buFont typeface="Wingdings" pitchFamily="2" charset="2"/>
              <a:buChar char="§"/>
            </a:pPr>
            <a:r>
              <a:rPr lang="fr-FR" sz="1200" dirty="0"/>
              <a:t>Spécialiste référentiel d’entreprise</a:t>
            </a:r>
          </a:p>
        </p:txBody>
      </p:sp>
      <p:sp>
        <p:nvSpPr>
          <p:cNvPr id="15" name="Rectangle à coins arrondis 16">
            <a:extLst>
              <a:ext uri="{FF2B5EF4-FFF2-40B4-BE49-F238E27FC236}">
                <a16:creationId xmlns:a16="http://schemas.microsoft.com/office/drawing/2014/main" id="{65DC6577-650E-FD4B-AC71-6064BAC3A77C}"/>
              </a:ext>
            </a:extLst>
          </p:cNvPr>
          <p:cNvSpPr/>
          <p:nvPr/>
        </p:nvSpPr>
        <p:spPr>
          <a:xfrm>
            <a:off x="3682002" y="4165317"/>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Intégration</a:t>
            </a:r>
          </a:p>
        </p:txBody>
      </p:sp>
      <p:sp>
        <p:nvSpPr>
          <p:cNvPr id="16" name="Rectangle à coins arrondis 16">
            <a:extLst>
              <a:ext uri="{FF2B5EF4-FFF2-40B4-BE49-F238E27FC236}">
                <a16:creationId xmlns:a16="http://schemas.microsoft.com/office/drawing/2014/main" id="{0A63F54C-32AD-8049-973A-92E06FBB23E8}"/>
              </a:ext>
            </a:extLst>
          </p:cNvPr>
          <p:cNvSpPr/>
          <p:nvPr/>
        </p:nvSpPr>
        <p:spPr>
          <a:xfrm>
            <a:off x="2903530" y="5406971"/>
            <a:ext cx="1606213" cy="51145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Développement</a:t>
            </a:r>
          </a:p>
        </p:txBody>
      </p:sp>
      <p:sp>
        <p:nvSpPr>
          <p:cNvPr id="18" name="Espace réservé du contenu 3">
            <a:extLst>
              <a:ext uri="{FF2B5EF4-FFF2-40B4-BE49-F238E27FC236}">
                <a16:creationId xmlns:a16="http://schemas.microsoft.com/office/drawing/2014/main" id="{8F820601-417B-524C-8F2A-238B3E32D744}"/>
              </a:ext>
            </a:extLst>
          </p:cNvPr>
          <p:cNvSpPr txBox="1">
            <a:spLocks/>
          </p:cNvSpPr>
          <p:nvPr/>
        </p:nvSpPr>
        <p:spPr bwMode="auto">
          <a:xfrm>
            <a:off x="3147206" y="60845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Développement  sécurisé </a:t>
            </a:r>
          </a:p>
          <a:p>
            <a:pPr>
              <a:buClr>
                <a:schemeClr val="accent2"/>
              </a:buClr>
              <a:buFont typeface="Wingdings" pitchFamily="2" charset="2"/>
              <a:buChar char="§"/>
            </a:pPr>
            <a:r>
              <a:rPr lang="fr-FR" altLang="fr-FR" sz="1200" dirty="0">
                <a:solidFill>
                  <a:srgbClr val="595959"/>
                </a:solidFill>
              </a:rPr>
              <a:t>Développement  de sécurité</a:t>
            </a:r>
          </a:p>
          <a:p>
            <a:pPr marL="0" indent="0">
              <a:buClr>
                <a:schemeClr val="accent2"/>
              </a:buClr>
              <a:buNone/>
            </a:pPr>
            <a:endParaRPr lang="fr-FR" altLang="fr-FR" sz="1200" dirty="0">
              <a:solidFill>
                <a:srgbClr val="595959"/>
              </a:solidFill>
            </a:endParaRPr>
          </a:p>
        </p:txBody>
      </p:sp>
      <p:sp>
        <p:nvSpPr>
          <p:cNvPr id="19" name="Espace réservé du contenu 3">
            <a:extLst>
              <a:ext uri="{FF2B5EF4-FFF2-40B4-BE49-F238E27FC236}">
                <a16:creationId xmlns:a16="http://schemas.microsoft.com/office/drawing/2014/main" id="{5D84B221-0BD8-FF49-AC34-D995C336929A}"/>
              </a:ext>
            </a:extLst>
          </p:cNvPr>
          <p:cNvSpPr txBox="1">
            <a:spLocks/>
          </p:cNvSpPr>
          <p:nvPr/>
        </p:nvSpPr>
        <p:spPr bwMode="auto">
          <a:xfrm>
            <a:off x="4308265" y="4875814"/>
            <a:ext cx="2675803" cy="51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200" dirty="0">
                <a:solidFill>
                  <a:srgbClr val="595959"/>
                </a:solidFill>
              </a:rPr>
              <a:t>Ingénieur Intégration</a:t>
            </a:r>
          </a:p>
          <a:p>
            <a:pPr marL="0" indent="0">
              <a:buClr>
                <a:schemeClr val="accent2"/>
              </a:buClr>
              <a:buNone/>
            </a:pPr>
            <a:endParaRPr lang="fr-FR" altLang="fr-FR" sz="1200" dirty="0">
              <a:solidFill>
                <a:srgbClr val="595959"/>
              </a:solidFill>
            </a:endParaRPr>
          </a:p>
        </p:txBody>
      </p:sp>
      <p:sp>
        <p:nvSpPr>
          <p:cNvPr id="20" name="Rectangle 19">
            <a:extLst>
              <a:ext uri="{FF2B5EF4-FFF2-40B4-BE49-F238E27FC236}">
                <a16:creationId xmlns:a16="http://schemas.microsoft.com/office/drawing/2014/main" id="{5A7FEA87-228E-3E4B-965D-299FA0B9B935}"/>
              </a:ext>
            </a:extLst>
          </p:cNvPr>
          <p:cNvSpPr/>
          <p:nvPr/>
        </p:nvSpPr>
        <p:spPr>
          <a:xfrm>
            <a:off x="370718" y="208089"/>
            <a:ext cx="2044149" cy="461665"/>
          </a:xfrm>
          <a:prstGeom prst="rect">
            <a:avLst/>
          </a:prstGeom>
        </p:spPr>
        <p:txBody>
          <a:bodyPr wrap="none">
            <a:spAutoFit/>
          </a:bodyPr>
          <a:lstStyle/>
          <a:p>
            <a:r>
              <a:rPr lang="fr-FR" dirty="0" err="1"/>
              <a:t>img-metierslist</a:t>
            </a:r>
            <a:endParaRPr lang="fr-FR" dirty="0"/>
          </a:p>
        </p:txBody>
      </p:sp>
    </p:spTree>
    <p:extLst>
      <p:ext uri="{BB962C8B-B14F-4D97-AF65-F5344CB8AC3E}">
        <p14:creationId xmlns:p14="http://schemas.microsoft.com/office/powerpoint/2010/main" val="3859165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1">
            <a:extLst>
              <a:ext uri="{FF2B5EF4-FFF2-40B4-BE49-F238E27FC236}">
                <a16:creationId xmlns:a16="http://schemas.microsoft.com/office/drawing/2014/main" id="{6C7080E2-06D9-B648-93FA-50AB4C1AFBA8}"/>
              </a:ext>
            </a:extLst>
          </p:cNvPr>
          <p:cNvSpPr txBox="1">
            <a:spLocks noChangeArrowheads="1"/>
          </p:cNvSpPr>
          <p:nvPr/>
        </p:nvSpPr>
        <p:spPr bwMode="auto">
          <a:xfrm>
            <a:off x="5595185" y="1465960"/>
            <a:ext cx="2540957" cy="769437"/>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defRPr/>
            </a:pPr>
            <a:r>
              <a:rPr lang="fr-FR" altLang="fr-FR" sz="1400" b="1" dirty="0">
                <a:latin typeface="+mn-lt"/>
                <a:ea typeface="ＭＳ Ｐゴシック" pitchFamily="34" charset="-128"/>
              </a:rPr>
              <a:t>Contrôler, Surveiller &amp; Réagir  </a:t>
            </a:r>
          </a:p>
          <a:p>
            <a:pPr algn="ctr" eaLnBrk="1" hangingPunct="1">
              <a:defRPr/>
            </a:pPr>
            <a:r>
              <a:rPr lang="fr-FR" altLang="fr-FR" sz="1400" dirty="0">
                <a:latin typeface="+mn-lt"/>
                <a:ea typeface="ＭＳ Ｐゴシック" pitchFamily="34" charset="-128"/>
              </a:rPr>
              <a:t>aux évènements cyber dans l’espace digital de l’entreprise</a:t>
            </a:r>
          </a:p>
        </p:txBody>
      </p:sp>
      <p:grpSp>
        <p:nvGrpSpPr>
          <p:cNvPr id="5" name="Groupe 4">
            <a:extLst>
              <a:ext uri="{FF2B5EF4-FFF2-40B4-BE49-F238E27FC236}">
                <a16:creationId xmlns:a16="http://schemas.microsoft.com/office/drawing/2014/main" id="{1243A33D-2197-7648-A83A-A6310CBF41AD}"/>
              </a:ext>
            </a:extLst>
          </p:cNvPr>
          <p:cNvGrpSpPr/>
          <p:nvPr/>
        </p:nvGrpSpPr>
        <p:grpSpPr>
          <a:xfrm>
            <a:off x="4084738" y="4256853"/>
            <a:ext cx="4936389" cy="827058"/>
            <a:chOff x="1009227" y="2241903"/>
            <a:chExt cx="4936389" cy="827057"/>
          </a:xfrm>
        </p:grpSpPr>
        <p:pic>
          <p:nvPicPr>
            <p:cNvPr id="6" name="Picture 7" descr="C:\Users\Fcdw3504\Desktop\crime_analyst_icon_242x174px.png">
              <a:extLst>
                <a:ext uri="{FF2B5EF4-FFF2-40B4-BE49-F238E27FC236}">
                  <a16:creationId xmlns:a16="http://schemas.microsoft.com/office/drawing/2014/main" id="{F20A6083-2EF5-9A40-9682-F13E30232653}"/>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5F6B43-2BBA-8849-9AAA-4FC36585FE5C}"/>
                </a:ext>
              </a:extLst>
            </p:cNvPr>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8" name="ZoneTexte 7">
              <a:extLst>
                <a:ext uri="{FF2B5EF4-FFF2-40B4-BE49-F238E27FC236}">
                  <a16:creationId xmlns:a16="http://schemas.microsoft.com/office/drawing/2014/main" id="{54741F4E-68C2-864E-B693-5F3AA25A711D}"/>
                </a:ext>
              </a:extLst>
            </p:cNvPr>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9" name="Rectangle à coins arrondis 10">
              <a:extLst>
                <a:ext uri="{FF2B5EF4-FFF2-40B4-BE49-F238E27FC236}">
                  <a16:creationId xmlns:a16="http://schemas.microsoft.com/office/drawing/2014/main" id="{E1C9C515-5E44-C148-93B3-45D58109796F}"/>
                </a:ext>
              </a:extLst>
            </p:cNvPr>
            <p:cNvSpPr/>
            <p:nvPr/>
          </p:nvSpPr>
          <p:spPr>
            <a:xfrm>
              <a:off x="1009227" y="2242206"/>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0" name="Groupe 9">
            <a:extLst>
              <a:ext uri="{FF2B5EF4-FFF2-40B4-BE49-F238E27FC236}">
                <a16:creationId xmlns:a16="http://schemas.microsoft.com/office/drawing/2014/main" id="{873A3EFE-D795-6C44-8523-DC7BADF3AEBA}"/>
              </a:ext>
            </a:extLst>
          </p:cNvPr>
          <p:cNvGrpSpPr/>
          <p:nvPr/>
        </p:nvGrpSpPr>
        <p:grpSpPr>
          <a:xfrm>
            <a:off x="24149" y="3221242"/>
            <a:ext cx="4936389" cy="830151"/>
            <a:chOff x="980187" y="3193550"/>
            <a:chExt cx="4936389" cy="830151"/>
          </a:xfrm>
        </p:grpSpPr>
        <p:sp>
          <p:nvSpPr>
            <p:cNvPr id="11" name="Rectangle 10">
              <a:extLst>
                <a:ext uri="{FF2B5EF4-FFF2-40B4-BE49-F238E27FC236}">
                  <a16:creationId xmlns:a16="http://schemas.microsoft.com/office/drawing/2014/main" id="{7718D74D-9C98-E146-99A3-A7C5C70C8A1B}"/>
                </a:ext>
              </a:extLst>
            </p:cNvPr>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2" name="ZoneTexte 11">
              <a:extLst>
                <a:ext uri="{FF2B5EF4-FFF2-40B4-BE49-F238E27FC236}">
                  <a16:creationId xmlns:a16="http://schemas.microsoft.com/office/drawing/2014/main" id="{B312D4FE-10A9-F243-ABC4-0E2FFB79ADD1}"/>
                </a:ext>
              </a:extLst>
            </p:cNvPr>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des vulnérabilités</a:t>
              </a:r>
            </a:p>
            <a:p>
              <a:r>
                <a:rPr lang="fr-FR" sz="1400" dirty="0" err="1">
                  <a:solidFill>
                    <a:schemeClr val="bg1">
                      <a:lumMod val="50000"/>
                    </a:schemeClr>
                  </a:solidFill>
                  <a:latin typeface="+mn-lt"/>
                </a:rPr>
                <a:t>Pentest</a:t>
              </a:r>
              <a:r>
                <a:rPr lang="fr-FR" sz="1400" dirty="0">
                  <a:solidFill>
                    <a:schemeClr val="bg1">
                      <a:lumMod val="50000"/>
                    </a:schemeClr>
                  </a:solidFill>
                  <a:latin typeface="+mn-lt"/>
                </a:rPr>
                <a:t>,, Analyste Sécurité …</a:t>
              </a:r>
            </a:p>
          </p:txBody>
        </p:sp>
        <p:sp>
          <p:nvSpPr>
            <p:cNvPr id="13" name="Rectangle à coins arrondis 15">
              <a:extLst>
                <a:ext uri="{FF2B5EF4-FFF2-40B4-BE49-F238E27FC236}">
                  <a16:creationId xmlns:a16="http://schemas.microsoft.com/office/drawing/2014/main" id="{66A378BB-378C-F347-8CE0-A2B35D6B1B3D}"/>
                </a:ext>
              </a:extLst>
            </p:cNvPr>
            <p:cNvSpPr/>
            <p:nvPr/>
          </p:nvSpPr>
          <p:spPr>
            <a:xfrm>
              <a:off x="980187" y="3193550"/>
              <a:ext cx="4936389"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14" name="Rectangle à coins arrondis 34">
            <a:extLst>
              <a:ext uri="{FF2B5EF4-FFF2-40B4-BE49-F238E27FC236}">
                <a16:creationId xmlns:a16="http://schemas.microsoft.com/office/drawing/2014/main" id="{A616A7DB-6F87-F545-A6DF-0419E76F56F2}"/>
              </a:ext>
            </a:extLst>
          </p:cNvPr>
          <p:cNvSpPr/>
          <p:nvPr/>
        </p:nvSpPr>
        <p:spPr>
          <a:xfrm>
            <a:off x="5159770" y="1046419"/>
            <a:ext cx="3459852" cy="340519"/>
          </a:xfrm>
          <a:prstGeom prst="roundRect">
            <a:avLst/>
          </a:prstGeom>
          <a:solidFill>
            <a:schemeClr val="bg1">
              <a:lumMod val="95000"/>
            </a:schemeClr>
          </a:solidFill>
          <a:ln>
            <a:solidFill>
              <a:schemeClr val="accent2"/>
            </a:solidFill>
          </a:ln>
        </p:spPr>
        <p:txBody>
          <a:bodyPr wrap="square">
            <a:spAutoFit/>
          </a:bodyPr>
          <a:lstStyle/>
          <a:p>
            <a:pPr algn="ctr"/>
            <a:r>
              <a:rPr lang="fr-FR" sz="1400" dirty="0">
                <a:solidFill>
                  <a:schemeClr val="accent2"/>
                </a:solidFill>
                <a:latin typeface="Arial Rounded MT Bold" panose="020F0704030504030204" pitchFamily="34" charset="77"/>
              </a:rPr>
              <a:t>Opérations de Cybersécurité</a:t>
            </a:r>
          </a:p>
        </p:txBody>
      </p:sp>
      <p:pic>
        <p:nvPicPr>
          <p:cNvPr id="15" name="Picture 2" descr="C:\Users\Fcdw3504\Desktop\200px-Octicons-bug.svg.png">
            <a:extLst>
              <a:ext uri="{FF2B5EF4-FFF2-40B4-BE49-F238E27FC236}">
                <a16:creationId xmlns:a16="http://schemas.microsoft.com/office/drawing/2014/main" id="{56CFB181-F7FF-8D4B-84E8-A911CE5A0604}"/>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872" y="3370992"/>
            <a:ext cx="396106" cy="5525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à coins arrondis 8">
            <a:extLst>
              <a:ext uri="{FF2B5EF4-FFF2-40B4-BE49-F238E27FC236}">
                <a16:creationId xmlns:a16="http://schemas.microsoft.com/office/drawing/2014/main" id="{43677436-1A0C-A744-8BB8-88EFEDA1F8BE}"/>
              </a:ext>
            </a:extLst>
          </p:cNvPr>
          <p:cNvSpPr/>
          <p:nvPr/>
        </p:nvSpPr>
        <p:spPr>
          <a:xfrm>
            <a:off x="127461" y="2285882"/>
            <a:ext cx="2246234" cy="66269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Test - Validation</a:t>
            </a:r>
          </a:p>
          <a:p>
            <a:pPr algn="ctr"/>
            <a:r>
              <a:rPr lang="fr-FR" sz="1600" dirty="0">
                <a:solidFill>
                  <a:schemeClr val="bg1"/>
                </a:solidFill>
              </a:rPr>
              <a:t>&amp; Audit</a:t>
            </a:r>
          </a:p>
        </p:txBody>
      </p:sp>
      <p:sp>
        <p:nvSpPr>
          <p:cNvPr id="17" name="Rectangle à coins arrondis 9">
            <a:extLst>
              <a:ext uri="{FF2B5EF4-FFF2-40B4-BE49-F238E27FC236}">
                <a16:creationId xmlns:a16="http://schemas.microsoft.com/office/drawing/2014/main" id="{E2C4BE2C-F024-5640-AF9E-663DCF48390C}"/>
              </a:ext>
            </a:extLst>
          </p:cNvPr>
          <p:cNvSpPr/>
          <p:nvPr/>
        </p:nvSpPr>
        <p:spPr>
          <a:xfrm>
            <a:off x="5159369" y="3240141"/>
            <a:ext cx="1803399" cy="725876"/>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Exploitation et opération</a:t>
            </a:r>
          </a:p>
        </p:txBody>
      </p:sp>
      <p:sp>
        <p:nvSpPr>
          <p:cNvPr id="18" name="Rectangle à coins arrondis 10">
            <a:extLst>
              <a:ext uri="{FF2B5EF4-FFF2-40B4-BE49-F238E27FC236}">
                <a16:creationId xmlns:a16="http://schemas.microsoft.com/office/drawing/2014/main" id="{C82BAB71-F79F-0144-9A65-6E8A17FB2709}"/>
              </a:ext>
            </a:extLst>
          </p:cNvPr>
          <p:cNvSpPr/>
          <p:nvPr/>
        </p:nvSpPr>
        <p:spPr>
          <a:xfrm>
            <a:off x="7370144" y="3221241"/>
            <a:ext cx="1634189" cy="744775"/>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Intervention</a:t>
            </a:r>
          </a:p>
          <a:p>
            <a:pPr algn="ctr"/>
            <a:r>
              <a:rPr lang="fr-FR" sz="1600" dirty="0">
                <a:solidFill>
                  <a:schemeClr val="bg1"/>
                </a:solidFill>
              </a:rPr>
              <a:t>Sur incident</a:t>
            </a:r>
          </a:p>
        </p:txBody>
      </p:sp>
      <p:sp>
        <p:nvSpPr>
          <p:cNvPr id="19" name="Espace réservé du contenu 3">
            <a:extLst>
              <a:ext uri="{FF2B5EF4-FFF2-40B4-BE49-F238E27FC236}">
                <a16:creationId xmlns:a16="http://schemas.microsoft.com/office/drawing/2014/main" id="{177A6DCF-20CD-CB40-AD95-1E697BAF0DA7}"/>
              </a:ext>
            </a:extLst>
          </p:cNvPr>
          <p:cNvSpPr txBox="1">
            <a:spLocks/>
          </p:cNvSpPr>
          <p:nvPr/>
        </p:nvSpPr>
        <p:spPr bwMode="auto">
          <a:xfrm>
            <a:off x="103219" y="1534094"/>
            <a:ext cx="2375153" cy="51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Auditeur technique</a:t>
            </a:r>
          </a:p>
          <a:p>
            <a:pPr>
              <a:buClr>
                <a:schemeClr val="accent2"/>
              </a:buClr>
              <a:buFont typeface="Wingdings" pitchFamily="2" charset="2"/>
              <a:buChar char="§"/>
            </a:pPr>
            <a:r>
              <a:rPr lang="fr-FR" altLang="fr-FR" sz="1100" dirty="0">
                <a:solidFill>
                  <a:srgbClr val="595959"/>
                </a:solidFill>
              </a:rPr>
              <a:t>Auditeur organisationnel</a:t>
            </a:r>
          </a:p>
          <a:p>
            <a:pPr>
              <a:buClr>
                <a:schemeClr val="accent2"/>
              </a:buClr>
              <a:buFont typeface="Wingdings" pitchFamily="2" charset="2"/>
              <a:buChar char="§"/>
            </a:pPr>
            <a:r>
              <a:rPr lang="fr-FR" altLang="fr-FR" sz="1100" dirty="0">
                <a:solidFill>
                  <a:srgbClr val="595959"/>
                </a:solidFill>
              </a:rPr>
              <a:t>Analyste  Critères Communs, CSPN …</a:t>
            </a:r>
          </a:p>
        </p:txBody>
      </p:sp>
      <p:sp>
        <p:nvSpPr>
          <p:cNvPr id="20" name="Espace réservé du contenu 3">
            <a:extLst>
              <a:ext uri="{FF2B5EF4-FFF2-40B4-BE49-F238E27FC236}">
                <a16:creationId xmlns:a16="http://schemas.microsoft.com/office/drawing/2014/main" id="{43D8F3E1-AF3F-A54D-ACAF-61251CF7230C}"/>
              </a:ext>
            </a:extLst>
          </p:cNvPr>
          <p:cNvSpPr txBox="1">
            <a:spLocks/>
          </p:cNvSpPr>
          <p:nvPr/>
        </p:nvSpPr>
        <p:spPr bwMode="auto">
          <a:xfrm>
            <a:off x="5129749" y="2501009"/>
            <a:ext cx="3583785" cy="82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Opérateurs et experts solutions</a:t>
            </a:r>
          </a:p>
          <a:p>
            <a:pPr>
              <a:buClr>
                <a:schemeClr val="accent2"/>
              </a:buClr>
              <a:buFont typeface="Wingdings" pitchFamily="2" charset="2"/>
              <a:buChar char="§"/>
            </a:pPr>
            <a:r>
              <a:rPr lang="fr-FR" altLang="fr-FR" sz="1100" dirty="0">
                <a:solidFill>
                  <a:srgbClr val="595959"/>
                </a:solidFill>
              </a:rPr>
              <a:t>Analyste  SOC</a:t>
            </a:r>
          </a:p>
          <a:p>
            <a:pPr>
              <a:buClr>
                <a:schemeClr val="accent2"/>
              </a:buClr>
              <a:buFont typeface="Wingdings" pitchFamily="2" charset="2"/>
              <a:buChar char="§"/>
            </a:pPr>
            <a:r>
              <a:rPr lang="fr-FR" altLang="fr-FR" sz="1100" dirty="0">
                <a:solidFill>
                  <a:srgbClr val="595959"/>
                </a:solidFill>
              </a:rPr>
              <a:t>Exploitant NSOC</a:t>
            </a:r>
          </a:p>
          <a:p>
            <a:pPr>
              <a:buClr>
                <a:schemeClr val="accent2"/>
              </a:buClr>
              <a:buFont typeface="Wingdings" pitchFamily="2" charset="2"/>
              <a:buChar char="§"/>
            </a:pPr>
            <a:endParaRPr lang="fr-FR" altLang="fr-FR" sz="1100" dirty="0">
              <a:solidFill>
                <a:srgbClr val="595959"/>
              </a:solidFill>
            </a:endParaRPr>
          </a:p>
        </p:txBody>
      </p:sp>
      <p:sp>
        <p:nvSpPr>
          <p:cNvPr id="21" name="Rectangle à coins arrondis 15">
            <a:extLst>
              <a:ext uri="{FF2B5EF4-FFF2-40B4-BE49-F238E27FC236}">
                <a16:creationId xmlns:a16="http://schemas.microsoft.com/office/drawing/2014/main" id="{B6E7419E-5BA7-BF42-A018-934D85990F9D}"/>
              </a:ext>
            </a:extLst>
          </p:cNvPr>
          <p:cNvSpPr/>
          <p:nvPr/>
        </p:nvSpPr>
        <p:spPr>
          <a:xfrm>
            <a:off x="2833705" y="2331259"/>
            <a:ext cx="1948799" cy="659931"/>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defRPr/>
            </a:pPr>
            <a:r>
              <a:rPr lang="fr-FR" sz="2000" dirty="0">
                <a:solidFill>
                  <a:schemeClr val="bg1"/>
                </a:solidFill>
              </a:rPr>
              <a:t>Veille</a:t>
            </a:r>
          </a:p>
        </p:txBody>
      </p:sp>
      <p:sp>
        <p:nvSpPr>
          <p:cNvPr id="22" name="Espace réservé du contenu 3">
            <a:extLst>
              <a:ext uri="{FF2B5EF4-FFF2-40B4-BE49-F238E27FC236}">
                <a16:creationId xmlns:a16="http://schemas.microsoft.com/office/drawing/2014/main" id="{192093E1-BA39-AE48-9123-96F5BF3E7E9A}"/>
              </a:ext>
            </a:extLst>
          </p:cNvPr>
          <p:cNvSpPr txBox="1">
            <a:spLocks/>
          </p:cNvSpPr>
          <p:nvPr/>
        </p:nvSpPr>
        <p:spPr bwMode="auto">
          <a:xfrm>
            <a:off x="2833705" y="1758760"/>
            <a:ext cx="1803400" cy="65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Consultant veille menace</a:t>
            </a:r>
          </a:p>
          <a:p>
            <a:pPr>
              <a:buClr>
                <a:schemeClr val="accent2"/>
              </a:buClr>
              <a:buFont typeface="Wingdings" pitchFamily="2" charset="2"/>
              <a:buChar char="§"/>
            </a:pPr>
            <a:r>
              <a:rPr lang="fr-FR" altLang="fr-FR" sz="1100" dirty="0">
                <a:solidFill>
                  <a:srgbClr val="595959"/>
                </a:solidFill>
              </a:rPr>
              <a:t>Ingénieur veille technique</a:t>
            </a:r>
          </a:p>
        </p:txBody>
      </p:sp>
      <p:sp>
        <p:nvSpPr>
          <p:cNvPr id="25" name="Rectangle à coins arrondis 10">
            <a:extLst>
              <a:ext uri="{FF2B5EF4-FFF2-40B4-BE49-F238E27FC236}">
                <a16:creationId xmlns:a16="http://schemas.microsoft.com/office/drawing/2014/main" id="{C1229DB3-F0B3-6145-B9BB-BCA2BD5B6E1A}"/>
              </a:ext>
            </a:extLst>
          </p:cNvPr>
          <p:cNvSpPr/>
          <p:nvPr/>
        </p:nvSpPr>
        <p:spPr>
          <a:xfrm>
            <a:off x="2679280" y="4256853"/>
            <a:ext cx="1056125" cy="826754"/>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sz="1600" dirty="0">
                <a:solidFill>
                  <a:schemeClr val="bg1"/>
                </a:solidFill>
              </a:rPr>
              <a:t>Gestion de crise</a:t>
            </a:r>
          </a:p>
        </p:txBody>
      </p:sp>
      <p:sp>
        <p:nvSpPr>
          <p:cNvPr id="27" name="Espace réservé du contenu 3">
            <a:extLst>
              <a:ext uri="{FF2B5EF4-FFF2-40B4-BE49-F238E27FC236}">
                <a16:creationId xmlns:a16="http://schemas.microsoft.com/office/drawing/2014/main" id="{6153AC67-0072-9E47-8D69-FAB0796BE8A8}"/>
              </a:ext>
            </a:extLst>
          </p:cNvPr>
          <p:cNvSpPr txBox="1">
            <a:spLocks/>
          </p:cNvSpPr>
          <p:nvPr/>
        </p:nvSpPr>
        <p:spPr bwMode="auto">
          <a:xfrm>
            <a:off x="7343874" y="2445825"/>
            <a:ext cx="1716905" cy="7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lvl1pPr marL="179388" indent="-179388" eaLnBrk="0" hangingPunct="0">
              <a:spcBef>
                <a:spcPct val="20000"/>
              </a:spcBef>
              <a:buFont typeface="Arial" pitchFamily="34" charset="0"/>
              <a:buChar char="•"/>
              <a:defRPr sz="3200">
                <a:solidFill>
                  <a:schemeClr val="tx1"/>
                </a:solidFill>
                <a:latin typeface="Calibri" pitchFamily="34" charset="0"/>
              </a:defRPr>
            </a:lvl1pPr>
            <a:lvl2pPr marL="801688" indent="-307975" eaLnBrk="0" hangingPunct="0">
              <a:spcBef>
                <a:spcPct val="20000"/>
              </a:spcBef>
              <a:buFont typeface="Arial" pitchFamily="34" charset="0"/>
              <a:buChar char="–"/>
              <a:defRPr sz="2800">
                <a:solidFill>
                  <a:schemeClr val="tx1"/>
                </a:solidFill>
                <a:latin typeface="Calibri" pitchFamily="34" charset="0"/>
              </a:defRPr>
            </a:lvl2pPr>
            <a:lvl3pPr marL="1233488" indent="-246063" eaLnBrk="0" hangingPunct="0">
              <a:spcBef>
                <a:spcPct val="20000"/>
              </a:spcBef>
              <a:buFont typeface="Arial" pitchFamily="34" charset="0"/>
              <a:buChar char="•"/>
              <a:defRPr sz="2400">
                <a:solidFill>
                  <a:schemeClr val="tx1"/>
                </a:solidFill>
                <a:latin typeface="Calibri" pitchFamily="34" charset="0"/>
              </a:defRPr>
            </a:lvl3pPr>
            <a:lvl4pPr marL="1727200" indent="-246063" eaLnBrk="0" hangingPunct="0">
              <a:spcBef>
                <a:spcPct val="20000"/>
              </a:spcBef>
              <a:buFont typeface="Arial" pitchFamily="34" charset="0"/>
              <a:buChar char="–"/>
              <a:defRPr sz="2000">
                <a:solidFill>
                  <a:schemeClr val="tx1"/>
                </a:solidFill>
                <a:latin typeface="Calibri" pitchFamily="34" charset="0"/>
              </a:defRPr>
            </a:lvl4pPr>
            <a:lvl5pPr marL="2220913" indent="-246063" eaLnBrk="0" hangingPunct="0">
              <a:spcBef>
                <a:spcPct val="20000"/>
              </a:spcBef>
              <a:buFont typeface="Arial" pitchFamily="34" charset="0"/>
              <a:buChar char="»"/>
              <a:defRPr sz="2000">
                <a:solidFill>
                  <a:schemeClr val="tx1"/>
                </a:solidFill>
                <a:latin typeface="Calibri" pitchFamily="34" charset="0"/>
              </a:defRPr>
            </a:lvl5pPr>
            <a:lvl6pPr marL="26781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31353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5925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4049713" indent="-246063"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buClr>
                <a:schemeClr val="accent2"/>
              </a:buClr>
              <a:buFont typeface="Wingdings" pitchFamily="2" charset="2"/>
              <a:buChar char="§"/>
            </a:pPr>
            <a:r>
              <a:rPr lang="fr-FR" altLang="fr-FR" sz="1100" dirty="0">
                <a:solidFill>
                  <a:srgbClr val="595959"/>
                </a:solidFill>
              </a:rPr>
              <a:t>CSIRT</a:t>
            </a:r>
          </a:p>
          <a:p>
            <a:pPr>
              <a:buClr>
                <a:schemeClr val="accent2"/>
              </a:buClr>
              <a:buFont typeface="Wingdings" pitchFamily="2" charset="2"/>
              <a:buChar char="§"/>
            </a:pPr>
            <a:r>
              <a:rPr lang="fr-FR" altLang="fr-FR" sz="1100" dirty="0">
                <a:solidFill>
                  <a:srgbClr val="595959"/>
                </a:solidFill>
              </a:rPr>
              <a:t>Opérateur </a:t>
            </a:r>
            <a:r>
              <a:rPr lang="fr-FR" altLang="fr-FR" sz="1100" dirty="0" err="1">
                <a:solidFill>
                  <a:srgbClr val="595959"/>
                </a:solidFill>
              </a:rPr>
              <a:t>Forensic</a:t>
            </a:r>
            <a:endParaRPr lang="fr-FR" altLang="fr-FR" sz="1100" dirty="0">
              <a:solidFill>
                <a:srgbClr val="595959"/>
              </a:solidFill>
            </a:endParaRPr>
          </a:p>
          <a:p>
            <a:pPr>
              <a:buClr>
                <a:schemeClr val="accent2"/>
              </a:buClr>
              <a:buFont typeface="Wingdings" pitchFamily="2" charset="2"/>
              <a:buChar char="§"/>
            </a:pPr>
            <a:r>
              <a:rPr lang="fr-FR" altLang="fr-FR" sz="1100" dirty="0">
                <a:solidFill>
                  <a:srgbClr val="595959"/>
                </a:solidFill>
              </a:rPr>
              <a:t>Analyste post-incident</a:t>
            </a:r>
          </a:p>
        </p:txBody>
      </p:sp>
      <p:cxnSp>
        <p:nvCxnSpPr>
          <p:cNvPr id="28" name="Connecteur en angle 27">
            <a:extLst>
              <a:ext uri="{FF2B5EF4-FFF2-40B4-BE49-F238E27FC236}">
                <a16:creationId xmlns:a16="http://schemas.microsoft.com/office/drawing/2014/main" id="{E00AEE25-38D3-1141-8274-FB63642FC020}"/>
              </a:ext>
            </a:extLst>
          </p:cNvPr>
          <p:cNvCxnSpPr>
            <a:cxnSpLocks/>
            <a:stCxn id="13" idx="2"/>
            <a:endCxn id="25" idx="1"/>
          </p:cNvCxnSpPr>
          <p:nvPr/>
        </p:nvCxnSpPr>
        <p:spPr>
          <a:xfrm rot="16200000" flipH="1">
            <a:off x="2274695" y="4265645"/>
            <a:ext cx="622234" cy="186936"/>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eur en angle 32">
            <a:extLst>
              <a:ext uri="{FF2B5EF4-FFF2-40B4-BE49-F238E27FC236}">
                <a16:creationId xmlns:a16="http://schemas.microsoft.com/office/drawing/2014/main" id="{A6423A48-B85F-8546-BB53-D33565ED650E}"/>
              </a:ext>
            </a:extLst>
          </p:cNvPr>
          <p:cNvCxnSpPr>
            <a:cxnSpLocks/>
            <a:stCxn id="9" idx="1"/>
            <a:endCxn id="25" idx="3"/>
          </p:cNvCxnSpPr>
          <p:nvPr/>
        </p:nvCxnSpPr>
        <p:spPr>
          <a:xfrm rot="10800000">
            <a:off x="3735406" y="4670230"/>
            <a:ext cx="349333" cy="30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05906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7F200-6366-6147-8C30-F4E5CD48C372}"/>
              </a:ext>
            </a:extLst>
          </p:cNvPr>
          <p:cNvSpPr/>
          <p:nvPr/>
        </p:nvSpPr>
        <p:spPr>
          <a:xfrm>
            <a:off x="251520" y="332656"/>
            <a:ext cx="1528763" cy="365125"/>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Identify</a:t>
            </a:r>
          </a:p>
        </p:txBody>
      </p:sp>
      <p:sp>
        <p:nvSpPr>
          <p:cNvPr id="5" name="Rectangle 4">
            <a:extLst>
              <a:ext uri="{FF2B5EF4-FFF2-40B4-BE49-F238E27FC236}">
                <a16:creationId xmlns:a16="http://schemas.microsoft.com/office/drawing/2014/main" id="{D02AE995-9D79-0C43-87EB-F55837DE1E2F}"/>
              </a:ext>
            </a:extLst>
          </p:cNvPr>
          <p:cNvSpPr/>
          <p:nvPr/>
        </p:nvSpPr>
        <p:spPr>
          <a:xfrm>
            <a:off x="251520" y="761281"/>
            <a:ext cx="1787525" cy="365125"/>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Protect</a:t>
            </a:r>
          </a:p>
        </p:txBody>
      </p:sp>
      <p:sp>
        <p:nvSpPr>
          <p:cNvPr id="6" name="Rectangle 5">
            <a:extLst>
              <a:ext uri="{FF2B5EF4-FFF2-40B4-BE49-F238E27FC236}">
                <a16:creationId xmlns:a16="http://schemas.microsoft.com/office/drawing/2014/main" id="{E02204A5-4B36-5749-A0B1-5D39B9F1EF74}"/>
              </a:ext>
            </a:extLst>
          </p:cNvPr>
          <p:cNvSpPr/>
          <p:nvPr/>
        </p:nvSpPr>
        <p:spPr>
          <a:xfrm>
            <a:off x="251520" y="1189906"/>
            <a:ext cx="1787525" cy="365125"/>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solidFill>
                  <a:schemeClr val="tx1"/>
                </a:solidFill>
              </a:rPr>
              <a:t>Detect</a:t>
            </a:r>
          </a:p>
        </p:txBody>
      </p:sp>
      <p:sp>
        <p:nvSpPr>
          <p:cNvPr id="7" name="Rectangle 6">
            <a:extLst>
              <a:ext uri="{FF2B5EF4-FFF2-40B4-BE49-F238E27FC236}">
                <a16:creationId xmlns:a16="http://schemas.microsoft.com/office/drawing/2014/main" id="{DEB9A24B-7039-434F-A4FE-89C5BF4A2ED5}"/>
              </a:ext>
            </a:extLst>
          </p:cNvPr>
          <p:cNvSpPr/>
          <p:nvPr/>
        </p:nvSpPr>
        <p:spPr>
          <a:xfrm>
            <a:off x="251520" y="1618531"/>
            <a:ext cx="1528763" cy="3651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Respond</a:t>
            </a:r>
          </a:p>
        </p:txBody>
      </p:sp>
      <p:sp>
        <p:nvSpPr>
          <p:cNvPr id="8" name="Rectangle 7">
            <a:extLst>
              <a:ext uri="{FF2B5EF4-FFF2-40B4-BE49-F238E27FC236}">
                <a16:creationId xmlns:a16="http://schemas.microsoft.com/office/drawing/2014/main" id="{63B929C3-5CB0-1B45-88E5-87980957D428}"/>
              </a:ext>
            </a:extLst>
          </p:cNvPr>
          <p:cNvSpPr/>
          <p:nvPr/>
        </p:nvSpPr>
        <p:spPr>
          <a:xfrm>
            <a:off x="251520" y="2047156"/>
            <a:ext cx="1279525" cy="365125"/>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eaLnBrk="1" hangingPunct="1">
              <a:defRPr/>
            </a:pPr>
            <a:r>
              <a:rPr lang="en-US" dirty="0"/>
              <a:t>Recover</a:t>
            </a:r>
          </a:p>
        </p:txBody>
      </p:sp>
    </p:spTree>
    <p:extLst>
      <p:ext uri="{BB962C8B-B14F-4D97-AF65-F5344CB8AC3E}">
        <p14:creationId xmlns:p14="http://schemas.microsoft.com/office/powerpoint/2010/main" val="1910549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le isocèle 4">
            <a:extLst>
              <a:ext uri="{FF2B5EF4-FFF2-40B4-BE49-F238E27FC236}">
                <a16:creationId xmlns:a16="http://schemas.microsoft.com/office/drawing/2014/main" id="{4D409AED-F31C-864F-8AC7-34517CDE8399}"/>
              </a:ext>
            </a:extLst>
          </p:cNvPr>
          <p:cNvSpPr/>
          <p:nvPr/>
        </p:nvSpPr>
        <p:spPr>
          <a:xfrm>
            <a:off x="2699792" y="1340768"/>
            <a:ext cx="3955401" cy="3018413"/>
          </a:xfrm>
          <a:prstGeom prst="triangle">
            <a:avLst>
              <a:gd name="adj" fmla="val 49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sp>
        <p:nvSpPr>
          <p:cNvPr id="7" name="Trapèze 6">
            <a:extLst>
              <a:ext uri="{FF2B5EF4-FFF2-40B4-BE49-F238E27FC236}">
                <a16:creationId xmlns:a16="http://schemas.microsoft.com/office/drawing/2014/main" id="{7B1D1205-3CA5-274E-84D5-FA8DA764BC5B}"/>
              </a:ext>
            </a:extLst>
          </p:cNvPr>
          <p:cNvSpPr/>
          <p:nvPr/>
        </p:nvSpPr>
        <p:spPr>
          <a:xfrm>
            <a:off x="2605348" y="2973263"/>
            <a:ext cx="4127840" cy="1496013"/>
          </a:xfrm>
          <a:prstGeom prst="trapezoid">
            <a:avLst>
              <a:gd name="adj" fmla="val 678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8" name="Trapèze 7">
            <a:extLst>
              <a:ext uri="{FF2B5EF4-FFF2-40B4-BE49-F238E27FC236}">
                <a16:creationId xmlns:a16="http://schemas.microsoft.com/office/drawing/2014/main" id="{C12B7473-D9A6-9949-982A-C6F1C90489C2}"/>
              </a:ext>
            </a:extLst>
          </p:cNvPr>
          <p:cNvSpPr/>
          <p:nvPr/>
        </p:nvSpPr>
        <p:spPr>
          <a:xfrm>
            <a:off x="1291440" y="4010229"/>
            <a:ext cx="6761535" cy="2390572"/>
          </a:xfrm>
          <a:prstGeom prst="trapezoid">
            <a:avLst>
              <a:gd name="adj" fmla="val 678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latin typeface="+mj-lt"/>
            </a:endParaRPr>
          </a:p>
        </p:txBody>
      </p:sp>
      <p:sp>
        <p:nvSpPr>
          <p:cNvPr id="9" name="ZoneTexte 8">
            <a:extLst>
              <a:ext uri="{FF2B5EF4-FFF2-40B4-BE49-F238E27FC236}">
                <a16:creationId xmlns:a16="http://schemas.microsoft.com/office/drawing/2014/main" id="{D9515234-C300-E34E-B92F-48F9534F44F0}"/>
              </a:ext>
            </a:extLst>
          </p:cNvPr>
          <p:cNvSpPr txBox="1"/>
          <p:nvPr/>
        </p:nvSpPr>
        <p:spPr>
          <a:xfrm>
            <a:off x="3481262" y="4775198"/>
            <a:ext cx="2352777" cy="1054135"/>
          </a:xfrm>
          <a:prstGeom prst="rect">
            <a:avLst/>
          </a:prstGeom>
          <a:noFill/>
        </p:spPr>
        <p:txBody>
          <a:bodyPr wrap="square" lIns="68580" tIns="34290" rIns="68580" bIns="34290" rtlCol="0">
            <a:spAutoFit/>
          </a:bodyPr>
          <a:lstStyle/>
          <a:p>
            <a:pPr algn="ctr"/>
            <a:r>
              <a:rPr lang="fr-FR" sz="3200" dirty="0">
                <a:solidFill>
                  <a:schemeClr val="bg1"/>
                </a:solidFill>
                <a:latin typeface="+mj-lt"/>
              </a:rPr>
              <a:t>Entreprises fragiles</a:t>
            </a:r>
          </a:p>
        </p:txBody>
      </p:sp>
      <p:sp>
        <p:nvSpPr>
          <p:cNvPr id="11" name="Ellipse 10">
            <a:extLst>
              <a:ext uri="{FF2B5EF4-FFF2-40B4-BE49-F238E27FC236}">
                <a16:creationId xmlns:a16="http://schemas.microsoft.com/office/drawing/2014/main" id="{79CD643B-1C5B-9346-900B-9243F15C90DA}"/>
              </a:ext>
            </a:extLst>
          </p:cNvPr>
          <p:cNvSpPr/>
          <p:nvPr/>
        </p:nvSpPr>
        <p:spPr>
          <a:xfrm>
            <a:off x="3575144" y="3582604"/>
            <a:ext cx="2292999" cy="7104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2" name="Ellipse 11">
            <a:extLst>
              <a:ext uri="{FF2B5EF4-FFF2-40B4-BE49-F238E27FC236}">
                <a16:creationId xmlns:a16="http://schemas.microsoft.com/office/drawing/2014/main" id="{3D8471DA-FDE9-5C45-98F6-55DEE5D0ABD3}"/>
              </a:ext>
            </a:extLst>
          </p:cNvPr>
          <p:cNvSpPr/>
          <p:nvPr/>
        </p:nvSpPr>
        <p:spPr>
          <a:xfrm>
            <a:off x="3923928" y="2708920"/>
            <a:ext cx="1512168" cy="4697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fr-FR">
              <a:solidFill>
                <a:srgbClr val="00B050"/>
              </a:solidFill>
              <a:latin typeface="+mj-lt"/>
            </a:endParaRPr>
          </a:p>
        </p:txBody>
      </p:sp>
      <p:sp>
        <p:nvSpPr>
          <p:cNvPr id="17" name="ZoneTexte 16">
            <a:extLst>
              <a:ext uri="{FF2B5EF4-FFF2-40B4-BE49-F238E27FC236}">
                <a16:creationId xmlns:a16="http://schemas.microsoft.com/office/drawing/2014/main" id="{B3B7C739-857A-9D42-B21E-AD0B24D9B0AA}"/>
              </a:ext>
            </a:extLst>
          </p:cNvPr>
          <p:cNvSpPr txBox="1"/>
          <p:nvPr/>
        </p:nvSpPr>
        <p:spPr>
          <a:xfrm>
            <a:off x="3759479" y="3208079"/>
            <a:ext cx="1872208" cy="807913"/>
          </a:xfrm>
          <a:prstGeom prst="rect">
            <a:avLst/>
          </a:prstGeom>
          <a:noFill/>
        </p:spPr>
        <p:txBody>
          <a:bodyPr wrap="square" lIns="68580" tIns="34290" rIns="68580" bIns="34290" rtlCol="0">
            <a:spAutoFit/>
          </a:bodyPr>
          <a:lstStyle/>
          <a:p>
            <a:pPr algn="ctr"/>
            <a:r>
              <a:rPr lang="fr-FR" dirty="0">
                <a:solidFill>
                  <a:schemeClr val="bg1"/>
                </a:solidFill>
                <a:latin typeface="+mj-lt"/>
              </a:rPr>
              <a:t>Entreprises conscientes</a:t>
            </a:r>
          </a:p>
        </p:txBody>
      </p:sp>
      <p:sp>
        <p:nvSpPr>
          <p:cNvPr id="22" name="ZoneTexte 21">
            <a:extLst>
              <a:ext uri="{FF2B5EF4-FFF2-40B4-BE49-F238E27FC236}">
                <a16:creationId xmlns:a16="http://schemas.microsoft.com/office/drawing/2014/main" id="{6C4F043C-92D2-E544-AA57-162F322ECE5D}"/>
              </a:ext>
            </a:extLst>
          </p:cNvPr>
          <p:cNvSpPr txBox="1"/>
          <p:nvPr/>
        </p:nvSpPr>
        <p:spPr>
          <a:xfrm>
            <a:off x="1629559" y="2564904"/>
            <a:ext cx="1023357" cy="438582"/>
          </a:xfrm>
          <a:prstGeom prst="rect">
            <a:avLst/>
          </a:prstGeom>
          <a:noFill/>
        </p:spPr>
        <p:txBody>
          <a:bodyPr wrap="none" lIns="68580" tIns="34290" rIns="68580" bIns="34290" rtlCol="0">
            <a:spAutoFit/>
          </a:bodyPr>
          <a:lstStyle/>
          <a:p>
            <a:r>
              <a:rPr lang="fr-FR" b="1" dirty="0">
                <a:solidFill>
                  <a:srgbClr val="FF0000"/>
                </a:solidFill>
                <a:latin typeface="+mj-lt"/>
              </a:rPr>
              <a:t>Impact</a:t>
            </a:r>
          </a:p>
        </p:txBody>
      </p:sp>
      <p:grpSp>
        <p:nvGrpSpPr>
          <p:cNvPr id="26" name="Groupe 25">
            <a:extLst>
              <a:ext uri="{FF2B5EF4-FFF2-40B4-BE49-F238E27FC236}">
                <a16:creationId xmlns:a16="http://schemas.microsoft.com/office/drawing/2014/main" id="{898AF969-F192-944A-A388-2850DA9D0A6F}"/>
              </a:ext>
            </a:extLst>
          </p:cNvPr>
          <p:cNvGrpSpPr/>
          <p:nvPr/>
        </p:nvGrpSpPr>
        <p:grpSpPr>
          <a:xfrm>
            <a:off x="1389105" y="3176132"/>
            <a:ext cx="793769" cy="1292662"/>
            <a:chOff x="10022656" y="1209691"/>
            <a:chExt cx="1058358" cy="1292662"/>
          </a:xfrm>
        </p:grpSpPr>
        <p:cxnSp>
          <p:nvCxnSpPr>
            <p:cNvPr id="27" name="Connecteur droit avec flèche 26">
              <a:extLst>
                <a:ext uri="{FF2B5EF4-FFF2-40B4-BE49-F238E27FC236}">
                  <a16:creationId xmlns:a16="http://schemas.microsoft.com/office/drawing/2014/main" id="{8D0D311F-EA17-BC47-BC23-58E03A46A912}"/>
                </a:ext>
              </a:extLst>
            </p:cNvPr>
            <p:cNvCxnSpPr>
              <a:cxnSpLocks/>
            </p:cNvCxnSpPr>
            <p:nvPr/>
          </p:nvCxnSpPr>
          <p:spPr>
            <a:xfrm flipH="1">
              <a:off x="11081013" y="1284582"/>
              <a:ext cx="1" cy="1108159"/>
            </a:xfrm>
            <a:prstGeom prst="straightConnector1">
              <a:avLst/>
            </a:prstGeom>
            <a:ln w="57150">
              <a:solidFill>
                <a:srgbClr val="FF0000"/>
              </a:solidFill>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1C88FF02-13D6-A844-B259-38FECBD20750}"/>
                </a:ext>
              </a:extLst>
            </p:cNvPr>
            <p:cNvSpPr txBox="1"/>
            <p:nvPr/>
          </p:nvSpPr>
          <p:spPr>
            <a:xfrm>
              <a:off x="10022656" y="1209691"/>
              <a:ext cx="821250" cy="1292662"/>
            </a:xfrm>
            <a:prstGeom prst="rect">
              <a:avLst/>
            </a:prstGeom>
            <a:noFill/>
          </p:spPr>
          <p:txBody>
            <a:bodyPr wrap="none" rtlCol="0">
              <a:spAutoFit/>
            </a:bodyPr>
            <a:lstStyle/>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600" b="1" dirty="0">
                  <a:solidFill>
                    <a:schemeClr val="bg1">
                      <a:lumMod val="65000"/>
                    </a:schemeClr>
                  </a:solidFill>
                  <a:latin typeface="+mj-lt"/>
                </a:rPr>
                <a:t>Fort</a:t>
              </a:r>
            </a:p>
          </p:txBody>
        </p:sp>
      </p:grpSp>
      <p:grpSp>
        <p:nvGrpSpPr>
          <p:cNvPr id="35" name="Groupe 34">
            <a:extLst>
              <a:ext uri="{FF2B5EF4-FFF2-40B4-BE49-F238E27FC236}">
                <a16:creationId xmlns:a16="http://schemas.microsoft.com/office/drawing/2014/main" id="{0E0B6932-0533-F347-860A-F5BA28CF1C45}"/>
              </a:ext>
            </a:extLst>
          </p:cNvPr>
          <p:cNvGrpSpPr/>
          <p:nvPr/>
        </p:nvGrpSpPr>
        <p:grpSpPr>
          <a:xfrm>
            <a:off x="6655193" y="3093692"/>
            <a:ext cx="828510" cy="1323439"/>
            <a:chOff x="9977027" y="1328921"/>
            <a:chExt cx="1104679" cy="1323439"/>
          </a:xfrm>
        </p:grpSpPr>
        <p:cxnSp>
          <p:nvCxnSpPr>
            <p:cNvPr id="36" name="Connecteur droit avec flèche 35">
              <a:extLst>
                <a:ext uri="{FF2B5EF4-FFF2-40B4-BE49-F238E27FC236}">
                  <a16:creationId xmlns:a16="http://schemas.microsoft.com/office/drawing/2014/main" id="{C6F28878-45DB-0E4D-94DD-814189B2113A}"/>
                </a:ext>
              </a:extLst>
            </p:cNvPr>
            <p:cNvCxnSpPr>
              <a:cxnSpLocks/>
            </p:cNvCxnSpPr>
            <p:nvPr/>
          </p:nvCxnSpPr>
          <p:spPr>
            <a:xfrm flipV="1">
              <a:off x="11081706" y="1342290"/>
              <a:ext cx="0" cy="1151193"/>
            </a:xfrm>
            <a:prstGeom prst="straightConnector1">
              <a:avLst/>
            </a:prstGeom>
            <a:ln w="57150">
              <a:solidFill>
                <a:srgbClr val="00B05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BB4F6532-6D36-2244-91A6-8FD04AA4A2F6}"/>
                </a:ext>
              </a:extLst>
            </p:cNvPr>
            <p:cNvSpPr txBox="1"/>
            <p:nvPr/>
          </p:nvSpPr>
          <p:spPr>
            <a:xfrm>
              <a:off x="9977027" y="1328921"/>
              <a:ext cx="858611" cy="1323439"/>
            </a:xfrm>
            <a:prstGeom prst="rect">
              <a:avLst/>
            </a:prstGeom>
            <a:noFill/>
          </p:spPr>
          <p:txBody>
            <a:bodyPr wrap="none" rtlCol="0">
              <a:spAutoFit/>
            </a:bodyPr>
            <a:lstStyle/>
            <a:p>
              <a:pPr algn="r"/>
              <a:r>
                <a:rPr lang="fr-FR" sz="1600" b="1" dirty="0">
                  <a:solidFill>
                    <a:schemeClr val="bg1">
                      <a:lumMod val="65000"/>
                    </a:schemeClr>
                  </a:solidFill>
                  <a:latin typeface="+mj-lt"/>
                </a:rPr>
                <a:t>Forte</a:t>
              </a: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endParaRPr lang="fr-FR" sz="1600" dirty="0">
                <a:solidFill>
                  <a:schemeClr val="bg1">
                    <a:lumMod val="65000"/>
                  </a:schemeClr>
                </a:solidFill>
                <a:latin typeface="+mj-lt"/>
              </a:endParaRPr>
            </a:p>
            <a:p>
              <a:pPr algn="r"/>
              <a:r>
                <a:rPr lang="fr-FR" sz="1400" dirty="0">
                  <a:solidFill>
                    <a:schemeClr val="bg1">
                      <a:lumMod val="65000"/>
                    </a:schemeClr>
                  </a:solidFill>
                  <a:latin typeface="+mj-lt"/>
                </a:rPr>
                <a:t>faible</a:t>
              </a:r>
              <a:endParaRPr lang="fr-FR" sz="1600" dirty="0">
                <a:solidFill>
                  <a:schemeClr val="bg1">
                    <a:lumMod val="65000"/>
                  </a:schemeClr>
                </a:solidFill>
                <a:latin typeface="+mj-lt"/>
              </a:endParaRPr>
            </a:p>
          </p:txBody>
        </p:sp>
      </p:grpSp>
      <p:sp>
        <p:nvSpPr>
          <p:cNvPr id="39" name="ZoneTexte 38">
            <a:extLst>
              <a:ext uri="{FF2B5EF4-FFF2-40B4-BE49-F238E27FC236}">
                <a16:creationId xmlns:a16="http://schemas.microsoft.com/office/drawing/2014/main" id="{7D41E474-D73D-E74C-AE00-44460CC73037}"/>
              </a:ext>
            </a:extLst>
          </p:cNvPr>
          <p:cNvSpPr txBox="1"/>
          <p:nvPr/>
        </p:nvSpPr>
        <p:spPr>
          <a:xfrm>
            <a:off x="6871557" y="2535880"/>
            <a:ext cx="1273169" cy="438582"/>
          </a:xfrm>
          <a:prstGeom prst="rect">
            <a:avLst/>
          </a:prstGeom>
          <a:noFill/>
        </p:spPr>
        <p:txBody>
          <a:bodyPr wrap="none" lIns="68580" tIns="34290" rIns="68580" bIns="34290" rtlCol="0">
            <a:spAutoFit/>
          </a:bodyPr>
          <a:lstStyle/>
          <a:p>
            <a:r>
              <a:rPr lang="fr-FR" b="1" dirty="0">
                <a:solidFill>
                  <a:srgbClr val="00B050"/>
                </a:solidFill>
                <a:latin typeface="+mj-lt"/>
              </a:rPr>
              <a:t>Maturité</a:t>
            </a:r>
          </a:p>
        </p:txBody>
      </p:sp>
      <p:sp>
        <p:nvSpPr>
          <p:cNvPr id="6" name="ZoneTexte 5">
            <a:extLst>
              <a:ext uri="{FF2B5EF4-FFF2-40B4-BE49-F238E27FC236}">
                <a16:creationId xmlns:a16="http://schemas.microsoft.com/office/drawing/2014/main" id="{81083F5C-E66A-3344-8DFD-708EAF4B288E}"/>
              </a:ext>
            </a:extLst>
          </p:cNvPr>
          <p:cNvSpPr txBox="1"/>
          <p:nvPr/>
        </p:nvSpPr>
        <p:spPr>
          <a:xfrm>
            <a:off x="3721547" y="2351359"/>
            <a:ext cx="1872208" cy="646331"/>
          </a:xfrm>
          <a:prstGeom prst="rect">
            <a:avLst/>
          </a:prstGeom>
          <a:noFill/>
        </p:spPr>
        <p:txBody>
          <a:bodyPr wrap="square" rtlCol="0">
            <a:spAutoFit/>
          </a:bodyPr>
          <a:lstStyle/>
          <a:p>
            <a:pPr algn="ctr"/>
            <a:r>
              <a:rPr lang="fr-FR" sz="1800" dirty="0">
                <a:solidFill>
                  <a:schemeClr val="bg1"/>
                </a:solidFill>
                <a:latin typeface="+mj-lt"/>
              </a:rPr>
              <a:t>Entreprises </a:t>
            </a:r>
            <a:br>
              <a:rPr lang="fr-FR" sz="1800" dirty="0">
                <a:solidFill>
                  <a:schemeClr val="bg1"/>
                </a:solidFill>
                <a:latin typeface="+mj-lt"/>
              </a:rPr>
            </a:br>
            <a:r>
              <a:rPr lang="fr-FR" sz="1800" dirty="0">
                <a:solidFill>
                  <a:schemeClr val="bg1"/>
                </a:solidFill>
                <a:latin typeface="+mj-lt"/>
              </a:rPr>
              <a:t>matures</a:t>
            </a:r>
          </a:p>
        </p:txBody>
      </p:sp>
      <p:sp>
        <p:nvSpPr>
          <p:cNvPr id="42" name="Rectangle 41">
            <a:extLst>
              <a:ext uri="{FF2B5EF4-FFF2-40B4-BE49-F238E27FC236}">
                <a16:creationId xmlns:a16="http://schemas.microsoft.com/office/drawing/2014/main" id="{7B01FAF8-63EC-D24F-98BA-EAB996F8A688}"/>
              </a:ext>
            </a:extLst>
          </p:cNvPr>
          <p:cNvSpPr/>
          <p:nvPr/>
        </p:nvSpPr>
        <p:spPr>
          <a:xfrm>
            <a:off x="385721" y="171416"/>
            <a:ext cx="2276585" cy="461665"/>
          </a:xfrm>
          <a:prstGeom prst="rect">
            <a:avLst/>
          </a:prstGeom>
        </p:spPr>
        <p:txBody>
          <a:bodyPr wrap="none">
            <a:spAutoFit/>
          </a:bodyPr>
          <a:lstStyle/>
          <a:p>
            <a:r>
              <a:rPr lang="fr-FR" dirty="0" err="1"/>
              <a:t>img-pyramid.pdf</a:t>
            </a:r>
            <a:endParaRPr lang="fr-FR" dirty="0"/>
          </a:p>
        </p:txBody>
      </p:sp>
    </p:spTree>
    <p:extLst>
      <p:ext uri="{BB962C8B-B14F-4D97-AF65-F5344CB8AC3E}">
        <p14:creationId xmlns:p14="http://schemas.microsoft.com/office/powerpoint/2010/main" val="2241060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827584" y="267884"/>
            <a:ext cx="1670586" cy="523220"/>
          </a:xfrm>
          <a:prstGeom prst="rect">
            <a:avLst/>
          </a:prstGeom>
          <a:noFill/>
        </p:spPr>
        <p:txBody>
          <a:bodyPr wrap="square" rtlCol="0">
            <a:spAutoFit/>
          </a:bodyPr>
          <a:lstStyle/>
          <a:p>
            <a:pPr algn="ctr"/>
            <a:r>
              <a:rPr lang="fr-FR" sz="2800" dirty="0">
                <a:latin typeface="+mn-lt"/>
              </a:rPr>
              <a:t>Risques</a:t>
            </a:r>
          </a:p>
        </p:txBody>
      </p:sp>
      <p:sp>
        <p:nvSpPr>
          <p:cNvPr id="5" name="ZoneTexte 4"/>
          <p:cNvSpPr txBox="1"/>
          <p:nvPr/>
        </p:nvSpPr>
        <p:spPr>
          <a:xfrm>
            <a:off x="2090145" y="827488"/>
            <a:ext cx="1842038" cy="738664"/>
          </a:xfrm>
          <a:prstGeom prst="rect">
            <a:avLst/>
          </a:prstGeom>
          <a:solidFill>
            <a:schemeClr val="bg1">
              <a:lumMod val="95000"/>
            </a:schemeClr>
          </a:solidFill>
          <a:ln>
            <a:solidFill>
              <a:schemeClr val="accent2"/>
            </a:solidFill>
          </a:ln>
        </p:spPr>
        <p:txBody>
          <a:bodyPr wrap="square" rtlCol="0">
            <a:spAutoFit/>
          </a:bodyPr>
          <a:lstStyle>
            <a:defPPr>
              <a:defRPr lang="fr-FR"/>
            </a:defPPr>
            <a:lvl1pPr algn="ctr">
              <a:defRPr sz="2800">
                <a:solidFill>
                  <a:srgbClr val="BC002B"/>
                </a:solidFill>
                <a:latin typeface="+mn-lt"/>
              </a:defRPr>
            </a:lvl1pPr>
          </a:lstStyle>
          <a:p>
            <a:r>
              <a:rPr lang="fr-FR" dirty="0">
                <a:solidFill>
                  <a:schemeClr val="accent2"/>
                </a:solidFill>
              </a:rPr>
              <a:t>Politiques</a:t>
            </a:r>
          </a:p>
          <a:p>
            <a:r>
              <a:rPr lang="fr-FR" sz="1400" dirty="0">
                <a:solidFill>
                  <a:schemeClr val="accent2"/>
                </a:solidFill>
              </a:rPr>
              <a:t>de cybersécurité</a:t>
            </a:r>
          </a:p>
        </p:txBody>
      </p:sp>
      <p:sp>
        <p:nvSpPr>
          <p:cNvPr id="6" name="ZoneTexte 5"/>
          <p:cNvSpPr txBox="1"/>
          <p:nvPr/>
        </p:nvSpPr>
        <p:spPr>
          <a:xfrm>
            <a:off x="3419873" y="1636058"/>
            <a:ext cx="2232248" cy="523220"/>
          </a:xfrm>
          <a:prstGeom prst="rect">
            <a:avLst/>
          </a:prstGeom>
          <a:noFill/>
        </p:spPr>
        <p:txBody>
          <a:bodyPr wrap="square" rtlCol="0">
            <a:spAutoFit/>
          </a:bodyPr>
          <a:lstStyle/>
          <a:p>
            <a:pPr algn="ctr"/>
            <a:r>
              <a:rPr lang="fr-FR" sz="2800" dirty="0">
                <a:latin typeface="+mn-lt"/>
              </a:rPr>
              <a:t>Architectures</a:t>
            </a:r>
          </a:p>
        </p:txBody>
      </p:sp>
      <p:sp>
        <p:nvSpPr>
          <p:cNvPr id="7" name="ZoneTexte 6"/>
          <p:cNvSpPr txBox="1"/>
          <p:nvPr/>
        </p:nvSpPr>
        <p:spPr>
          <a:xfrm>
            <a:off x="4203920" y="2159278"/>
            <a:ext cx="4176464" cy="400110"/>
          </a:xfrm>
          <a:prstGeom prst="rect">
            <a:avLst/>
          </a:prstGeom>
          <a:noFill/>
        </p:spPr>
        <p:txBody>
          <a:bodyPr wrap="square" rtlCol="0">
            <a:spAutoFit/>
          </a:bodyPr>
          <a:lstStyle/>
          <a:p>
            <a:pPr algn="ctr"/>
            <a:r>
              <a:rPr lang="fr-FR" sz="2000" dirty="0">
                <a:solidFill>
                  <a:schemeClr val="accent2"/>
                </a:solidFill>
                <a:latin typeface="+mn-lt"/>
              </a:rPr>
              <a:t>Niveau de protection</a:t>
            </a:r>
          </a:p>
        </p:txBody>
      </p:sp>
      <p:cxnSp>
        <p:nvCxnSpPr>
          <p:cNvPr id="8" name="Connecteur en angle 7"/>
          <p:cNvCxnSpPr>
            <a:stCxn id="4" idx="3"/>
            <a:endCxn id="5" idx="0"/>
          </p:cNvCxnSpPr>
          <p:nvPr/>
        </p:nvCxnSpPr>
        <p:spPr>
          <a:xfrm>
            <a:off x="2498170" y="529494"/>
            <a:ext cx="512994" cy="297994"/>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cteur en angle 8"/>
          <p:cNvCxnSpPr>
            <a:stCxn id="5" idx="3"/>
            <a:endCxn id="6" idx="0"/>
          </p:cNvCxnSpPr>
          <p:nvPr/>
        </p:nvCxnSpPr>
        <p:spPr>
          <a:xfrm>
            <a:off x="3932183" y="1196820"/>
            <a:ext cx="603814" cy="439238"/>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cteur en angle 9"/>
          <p:cNvCxnSpPr>
            <a:stCxn id="6" idx="3"/>
            <a:endCxn id="7" idx="0"/>
          </p:cNvCxnSpPr>
          <p:nvPr/>
        </p:nvCxnSpPr>
        <p:spPr>
          <a:xfrm>
            <a:off x="5652121" y="1897668"/>
            <a:ext cx="640031" cy="261610"/>
          </a:xfrm>
          <a:prstGeom prst="bentConnector2">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en angle 10"/>
          <p:cNvCxnSpPr>
            <a:stCxn id="7" idx="2"/>
            <a:endCxn id="12" idx="0"/>
          </p:cNvCxnSpPr>
          <p:nvPr/>
        </p:nvCxnSpPr>
        <p:spPr>
          <a:xfrm rot="16200000" flipH="1">
            <a:off x="6054373" y="2797166"/>
            <a:ext cx="475559" cy="1"/>
          </a:xfrm>
          <a:prstGeom prst="bentConnector3">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091067" y="3034947"/>
            <a:ext cx="2402171" cy="461665"/>
          </a:xfrm>
          <a:prstGeom prst="rect">
            <a:avLst/>
          </a:prstGeom>
          <a:noFill/>
        </p:spPr>
        <p:txBody>
          <a:bodyPr wrap="square" rtlCol="0">
            <a:spAutoFit/>
          </a:bodyPr>
          <a:lstStyle/>
          <a:p>
            <a:pPr algn="ctr"/>
            <a:r>
              <a:rPr lang="fr-FR" dirty="0">
                <a:latin typeface="+mn-lt"/>
              </a:rPr>
              <a:t>Evènements</a:t>
            </a:r>
          </a:p>
        </p:txBody>
      </p:sp>
      <p:sp>
        <p:nvSpPr>
          <p:cNvPr id="13" name="ZoneTexte 12"/>
          <p:cNvSpPr txBox="1"/>
          <p:nvPr/>
        </p:nvSpPr>
        <p:spPr>
          <a:xfrm>
            <a:off x="5508104" y="3927410"/>
            <a:ext cx="1584176" cy="461665"/>
          </a:xfrm>
          <a:prstGeom prst="rect">
            <a:avLst/>
          </a:prstGeom>
          <a:noFill/>
        </p:spPr>
        <p:txBody>
          <a:bodyPr wrap="square" rtlCol="0">
            <a:spAutoFit/>
          </a:bodyPr>
          <a:lstStyle/>
          <a:p>
            <a:pPr algn="ctr"/>
            <a:r>
              <a:rPr lang="fr-FR" dirty="0">
                <a:latin typeface="+mn-lt"/>
              </a:rPr>
              <a:t>Alertes</a:t>
            </a:r>
          </a:p>
        </p:txBody>
      </p:sp>
      <p:cxnSp>
        <p:nvCxnSpPr>
          <p:cNvPr id="14" name="Connecteur droit avec flèche 13"/>
          <p:cNvCxnSpPr>
            <a:stCxn id="12" idx="2"/>
          </p:cNvCxnSpPr>
          <p:nvPr/>
        </p:nvCxnSpPr>
        <p:spPr>
          <a:xfrm>
            <a:off x="6292153" y="3496612"/>
            <a:ext cx="12512" cy="478096"/>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3134609" y="3426901"/>
            <a:ext cx="2627453" cy="338554"/>
          </a:xfrm>
          <a:prstGeom prst="rect">
            <a:avLst/>
          </a:prstGeom>
          <a:noFill/>
        </p:spPr>
        <p:txBody>
          <a:bodyPr wrap="square" rtlCol="0">
            <a:spAutoFit/>
          </a:bodyPr>
          <a:lstStyle/>
          <a:p>
            <a:pPr algn="ctr"/>
            <a:r>
              <a:rPr lang="fr-FR" sz="1600" dirty="0">
                <a:solidFill>
                  <a:schemeClr val="accent2"/>
                </a:solidFill>
                <a:latin typeface="+mn-lt"/>
              </a:rPr>
              <a:t>Vulnérabilités</a:t>
            </a:r>
          </a:p>
        </p:txBody>
      </p:sp>
      <p:sp>
        <p:nvSpPr>
          <p:cNvPr id="16" name="ZoneTexte 15"/>
          <p:cNvSpPr txBox="1"/>
          <p:nvPr/>
        </p:nvSpPr>
        <p:spPr>
          <a:xfrm>
            <a:off x="7372983" y="3348456"/>
            <a:ext cx="1670586" cy="338554"/>
          </a:xfrm>
          <a:prstGeom prst="rect">
            <a:avLst/>
          </a:prstGeom>
          <a:noFill/>
        </p:spPr>
        <p:txBody>
          <a:bodyPr wrap="square" rtlCol="0">
            <a:spAutoFit/>
          </a:bodyPr>
          <a:lstStyle/>
          <a:p>
            <a:pPr algn="ctr"/>
            <a:r>
              <a:rPr lang="fr-FR" sz="1600" dirty="0">
                <a:solidFill>
                  <a:schemeClr val="accent2"/>
                </a:solidFill>
                <a:latin typeface="+mn-lt"/>
              </a:rPr>
              <a:t>Menaces</a:t>
            </a:r>
          </a:p>
        </p:txBody>
      </p:sp>
      <p:sp>
        <p:nvSpPr>
          <p:cNvPr id="17" name="Flèche droite 16"/>
          <p:cNvSpPr/>
          <p:nvPr/>
        </p:nvSpPr>
        <p:spPr>
          <a:xfrm>
            <a:off x="4806236"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8" name="ZoneTexte 17"/>
          <p:cNvSpPr txBox="1"/>
          <p:nvPr/>
        </p:nvSpPr>
        <p:spPr>
          <a:xfrm>
            <a:off x="4943134" y="4705980"/>
            <a:ext cx="2738913" cy="461665"/>
          </a:xfrm>
          <a:prstGeom prst="rect">
            <a:avLst/>
          </a:prstGeom>
          <a:noFill/>
        </p:spPr>
        <p:txBody>
          <a:bodyPr wrap="square" rtlCol="0">
            <a:spAutoFit/>
          </a:bodyPr>
          <a:lstStyle/>
          <a:p>
            <a:pPr algn="ctr"/>
            <a:r>
              <a:rPr lang="fr-FR" dirty="0">
                <a:latin typeface="+mn-lt"/>
              </a:rPr>
              <a:t>Incidents</a:t>
            </a:r>
          </a:p>
        </p:txBody>
      </p:sp>
      <p:sp>
        <p:nvSpPr>
          <p:cNvPr id="19" name="ZoneTexte 18"/>
          <p:cNvSpPr txBox="1"/>
          <p:nvPr/>
        </p:nvSpPr>
        <p:spPr>
          <a:xfrm>
            <a:off x="5187036" y="5510986"/>
            <a:ext cx="2265284" cy="461665"/>
          </a:xfrm>
          <a:prstGeom prst="rect">
            <a:avLst/>
          </a:prstGeom>
          <a:noFill/>
        </p:spPr>
        <p:txBody>
          <a:bodyPr wrap="square" rtlCol="0">
            <a:spAutoFit/>
          </a:bodyPr>
          <a:lstStyle/>
          <a:p>
            <a:pPr algn="ctr"/>
            <a:r>
              <a:rPr lang="fr-FR" dirty="0">
                <a:latin typeface="+mn-lt"/>
              </a:rPr>
              <a:t>Remédiation</a:t>
            </a:r>
          </a:p>
        </p:txBody>
      </p:sp>
      <p:cxnSp>
        <p:nvCxnSpPr>
          <p:cNvPr id="20" name="Connecteur droit avec flèche 19"/>
          <p:cNvCxnSpPr>
            <a:stCxn id="13" idx="2"/>
            <a:endCxn id="18" idx="0"/>
          </p:cNvCxnSpPr>
          <p:nvPr/>
        </p:nvCxnSpPr>
        <p:spPr>
          <a:xfrm>
            <a:off x="6300192" y="4389075"/>
            <a:ext cx="12399" cy="31690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a:stCxn id="18" idx="2"/>
            <a:endCxn id="19" idx="0"/>
          </p:cNvCxnSpPr>
          <p:nvPr/>
        </p:nvCxnSpPr>
        <p:spPr>
          <a:xfrm>
            <a:off x="6312591" y="5167645"/>
            <a:ext cx="7087" cy="343341"/>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rot="10800000">
            <a:off x="7233568" y="3134008"/>
            <a:ext cx="520664" cy="325098"/>
          </a:xfrm>
          <a:prstGeom prst="rightArrow">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Rectangle à coins arrondis 22"/>
          <p:cNvSpPr/>
          <p:nvPr/>
        </p:nvSpPr>
        <p:spPr>
          <a:xfrm>
            <a:off x="3623196" y="2814152"/>
            <a:ext cx="5256584" cy="3220054"/>
          </a:xfrm>
          <a:prstGeom prst="roundRect">
            <a:avLst/>
          </a:prstGeom>
          <a:noFill/>
          <a:ln w="762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24" name="Connecteur en angle 23"/>
          <p:cNvCxnSpPr>
            <a:stCxn id="23" idx="1"/>
            <a:endCxn id="4" idx="2"/>
          </p:cNvCxnSpPr>
          <p:nvPr/>
        </p:nvCxnSpPr>
        <p:spPr>
          <a:xfrm rot="10800000">
            <a:off x="1662878" y="791105"/>
            <a:ext cx="1960319" cy="3633075"/>
          </a:xfrm>
          <a:prstGeom prst="bentConnector2">
            <a:avLst/>
          </a:prstGeom>
          <a:ln w="1905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Connecteur en angle 24"/>
          <p:cNvCxnSpPr>
            <a:stCxn id="19" idx="1"/>
            <a:endCxn id="13" idx="1"/>
          </p:cNvCxnSpPr>
          <p:nvPr/>
        </p:nvCxnSpPr>
        <p:spPr>
          <a:xfrm rot="10800000" flipH="1">
            <a:off x="5187036" y="4158243"/>
            <a:ext cx="321068" cy="1583576"/>
          </a:xfrm>
          <a:prstGeom prst="bentConnector3">
            <a:avLst>
              <a:gd name="adj1" fmla="val -712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184537" y="5003155"/>
            <a:ext cx="2075300" cy="769441"/>
          </a:xfrm>
          <a:prstGeom prst="rect">
            <a:avLst/>
          </a:prstGeom>
          <a:solidFill>
            <a:schemeClr val="bg1">
              <a:lumMod val="95000"/>
            </a:schemeClr>
          </a:solidFill>
          <a:ln>
            <a:solidFill>
              <a:schemeClr val="accent2"/>
            </a:solidFill>
          </a:ln>
        </p:spPr>
        <p:txBody>
          <a:bodyPr wrap="square" rtlCol="0">
            <a:spAutoFit/>
          </a:bodyPr>
          <a:lstStyle/>
          <a:p>
            <a:pPr algn="ctr"/>
            <a:r>
              <a:rPr lang="fr-FR" sz="2800" dirty="0">
                <a:solidFill>
                  <a:schemeClr val="accent2"/>
                </a:solidFill>
                <a:latin typeface="+mn-lt"/>
              </a:rPr>
              <a:t>Stratégies</a:t>
            </a:r>
          </a:p>
          <a:p>
            <a:pPr algn="ctr"/>
            <a:r>
              <a:rPr lang="fr-FR" sz="1600" dirty="0">
                <a:solidFill>
                  <a:schemeClr val="accent2"/>
                </a:solidFill>
                <a:latin typeface="+mn-lt"/>
              </a:rPr>
              <a:t>de cyberdéfense</a:t>
            </a:r>
          </a:p>
        </p:txBody>
      </p:sp>
      <p:sp>
        <p:nvSpPr>
          <p:cNvPr id="27" name="ZoneTexte 26"/>
          <p:cNvSpPr txBox="1"/>
          <p:nvPr/>
        </p:nvSpPr>
        <p:spPr>
          <a:xfrm>
            <a:off x="10260632" y="3596178"/>
            <a:ext cx="979755" cy="923330"/>
          </a:xfrm>
          <a:prstGeom prst="rect">
            <a:avLst/>
          </a:prstGeom>
          <a:noFill/>
        </p:spPr>
        <p:txBody>
          <a:bodyPr wrap="none" rtlCol="0">
            <a:spAutoFit/>
          </a:bodyPr>
          <a:lstStyle/>
          <a:p>
            <a:r>
              <a:rPr lang="fr-FR" sz="1800" dirty="0">
                <a:latin typeface="+mn-lt"/>
              </a:rPr>
              <a:t>COM</a:t>
            </a:r>
          </a:p>
          <a:p>
            <a:r>
              <a:rPr lang="fr-FR" sz="1800" dirty="0">
                <a:latin typeface="+mn-lt"/>
              </a:rPr>
              <a:t>Crise</a:t>
            </a:r>
          </a:p>
          <a:p>
            <a:r>
              <a:rPr lang="fr-FR" sz="1800" dirty="0">
                <a:latin typeface="+mn-lt"/>
              </a:rPr>
              <a:t>Décision</a:t>
            </a:r>
          </a:p>
        </p:txBody>
      </p:sp>
      <p:sp>
        <p:nvSpPr>
          <p:cNvPr id="28" name="ZoneTexte 27"/>
          <p:cNvSpPr txBox="1"/>
          <p:nvPr/>
        </p:nvSpPr>
        <p:spPr>
          <a:xfrm>
            <a:off x="1674719" y="3633152"/>
            <a:ext cx="1961178" cy="461665"/>
          </a:xfrm>
          <a:prstGeom prst="rect">
            <a:avLst/>
          </a:prstGeom>
          <a:noFill/>
        </p:spPr>
        <p:txBody>
          <a:bodyPr wrap="none" rtlCol="0">
            <a:spAutoFit/>
          </a:bodyPr>
          <a:lstStyle/>
          <a:p>
            <a:r>
              <a:rPr lang="fr-FR" sz="1200" i="1" dirty="0">
                <a:latin typeface="+mn-lt"/>
              </a:rPr>
              <a:t>« Vulnerability Management</a:t>
            </a:r>
          </a:p>
          <a:p>
            <a:r>
              <a:rPr lang="fr-FR" sz="1200" i="1" dirty="0">
                <a:latin typeface="+mn-lt"/>
              </a:rPr>
              <a:t>+ Patch Management »</a:t>
            </a:r>
          </a:p>
        </p:txBody>
      </p:sp>
      <p:sp>
        <p:nvSpPr>
          <p:cNvPr id="29" name="ZoneTexte 28"/>
          <p:cNvSpPr txBox="1"/>
          <p:nvPr/>
        </p:nvSpPr>
        <p:spPr>
          <a:xfrm>
            <a:off x="6824270" y="3665771"/>
            <a:ext cx="1874231" cy="307777"/>
          </a:xfrm>
          <a:prstGeom prst="rect">
            <a:avLst/>
          </a:prstGeom>
          <a:noFill/>
        </p:spPr>
        <p:txBody>
          <a:bodyPr wrap="none" rtlCol="0">
            <a:spAutoFit/>
          </a:bodyPr>
          <a:lstStyle/>
          <a:p>
            <a:r>
              <a:rPr lang="fr-FR" sz="1400" i="1" dirty="0">
                <a:latin typeface="+mn-lt"/>
              </a:rPr>
              <a:t>« </a:t>
            </a:r>
            <a:r>
              <a:rPr lang="fr-FR" sz="1400" i="1" dirty="0" err="1">
                <a:latin typeface="+mn-lt"/>
              </a:rPr>
              <a:t>Threats</a:t>
            </a:r>
            <a:r>
              <a:rPr lang="fr-FR" sz="1400" i="1" dirty="0">
                <a:latin typeface="+mn-lt"/>
              </a:rPr>
              <a:t> Intelligence »</a:t>
            </a:r>
          </a:p>
        </p:txBody>
      </p:sp>
      <p:sp>
        <p:nvSpPr>
          <p:cNvPr id="30" name="ZoneTexte 29"/>
          <p:cNvSpPr txBox="1"/>
          <p:nvPr/>
        </p:nvSpPr>
        <p:spPr>
          <a:xfrm>
            <a:off x="3932183" y="3019558"/>
            <a:ext cx="655308" cy="369332"/>
          </a:xfrm>
          <a:prstGeom prst="rect">
            <a:avLst/>
          </a:prstGeom>
          <a:noFill/>
        </p:spPr>
        <p:txBody>
          <a:bodyPr wrap="none" rtlCol="0">
            <a:spAutoFit/>
          </a:bodyPr>
          <a:lstStyle/>
          <a:p>
            <a:r>
              <a:rPr lang="fr-FR" sz="1800" dirty="0">
                <a:latin typeface="+mn-lt"/>
              </a:rPr>
              <a:t>CERT</a:t>
            </a:r>
          </a:p>
        </p:txBody>
      </p:sp>
      <p:sp>
        <p:nvSpPr>
          <p:cNvPr id="31" name="ZoneTexte 30"/>
          <p:cNvSpPr txBox="1"/>
          <p:nvPr/>
        </p:nvSpPr>
        <p:spPr>
          <a:xfrm>
            <a:off x="7754232" y="4935007"/>
            <a:ext cx="566181" cy="369332"/>
          </a:xfrm>
          <a:prstGeom prst="rect">
            <a:avLst/>
          </a:prstGeom>
          <a:noFill/>
        </p:spPr>
        <p:txBody>
          <a:bodyPr wrap="none" rtlCol="0">
            <a:spAutoFit/>
          </a:bodyPr>
          <a:lstStyle/>
          <a:p>
            <a:r>
              <a:rPr lang="fr-FR" sz="1800" dirty="0">
                <a:latin typeface="+mn-lt"/>
              </a:rPr>
              <a:t>SOC</a:t>
            </a:r>
          </a:p>
        </p:txBody>
      </p:sp>
      <p:sp>
        <p:nvSpPr>
          <p:cNvPr id="36" name="ZoneTexte 35"/>
          <p:cNvSpPr txBox="1"/>
          <p:nvPr/>
        </p:nvSpPr>
        <p:spPr>
          <a:xfrm>
            <a:off x="7878709" y="2949342"/>
            <a:ext cx="655308" cy="369332"/>
          </a:xfrm>
          <a:prstGeom prst="rect">
            <a:avLst/>
          </a:prstGeom>
          <a:noFill/>
        </p:spPr>
        <p:txBody>
          <a:bodyPr wrap="none" rtlCol="0">
            <a:spAutoFit/>
          </a:bodyPr>
          <a:lstStyle/>
          <a:p>
            <a:r>
              <a:rPr lang="fr-FR" sz="1800" dirty="0">
                <a:latin typeface="+mn-lt"/>
              </a:rPr>
              <a:t>CERT</a:t>
            </a:r>
          </a:p>
        </p:txBody>
      </p:sp>
      <p:sp>
        <p:nvSpPr>
          <p:cNvPr id="32" name="ZoneTexte 31">
            <a:extLst>
              <a:ext uri="{FF2B5EF4-FFF2-40B4-BE49-F238E27FC236}">
                <a16:creationId xmlns:a16="http://schemas.microsoft.com/office/drawing/2014/main" id="{07CEB780-A2A1-0B47-B209-1486BD61B48F}"/>
              </a:ext>
            </a:extLst>
          </p:cNvPr>
          <p:cNvSpPr txBox="1"/>
          <p:nvPr/>
        </p:nvSpPr>
        <p:spPr>
          <a:xfrm>
            <a:off x="3788264" y="3685530"/>
            <a:ext cx="2245615" cy="307777"/>
          </a:xfrm>
          <a:prstGeom prst="rect">
            <a:avLst/>
          </a:prstGeom>
          <a:noFill/>
        </p:spPr>
        <p:txBody>
          <a:bodyPr wrap="none" rtlCol="0">
            <a:spAutoFit/>
          </a:bodyPr>
          <a:lstStyle/>
          <a:p>
            <a:r>
              <a:rPr lang="fr-FR" sz="1400" i="1" dirty="0">
                <a:latin typeface="+mn-lt"/>
              </a:rPr>
              <a:t>« </a:t>
            </a:r>
            <a:r>
              <a:rPr lang="fr-FR" sz="1400" i="1" dirty="0" err="1">
                <a:latin typeface="+mn-lt"/>
              </a:rPr>
              <a:t>Vulnerability</a:t>
            </a:r>
            <a:r>
              <a:rPr lang="fr-FR" sz="1400" i="1" dirty="0">
                <a:latin typeface="+mn-lt"/>
              </a:rPr>
              <a:t> Intelligence »</a:t>
            </a:r>
          </a:p>
        </p:txBody>
      </p:sp>
    </p:spTree>
    <p:extLst>
      <p:ext uri="{BB962C8B-B14F-4D97-AF65-F5344CB8AC3E}">
        <p14:creationId xmlns:p14="http://schemas.microsoft.com/office/powerpoint/2010/main" val="3415701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26969"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nvGrpSpPr>
          <p:cNvPr id="13" name="Groupe 12">
            <a:extLst>
              <a:ext uri="{FF2B5EF4-FFF2-40B4-BE49-F238E27FC236}">
                <a16:creationId xmlns:a16="http://schemas.microsoft.com/office/drawing/2014/main" id="{448B8CB9-0339-924A-81EB-D0316535CCA5}"/>
              </a:ext>
            </a:extLst>
          </p:cNvPr>
          <p:cNvGrpSpPr/>
          <p:nvPr/>
        </p:nvGrpSpPr>
        <p:grpSpPr>
          <a:xfrm>
            <a:off x="1965701" y="974897"/>
            <a:ext cx="3833987" cy="3269852"/>
            <a:chOff x="1953099" y="1049537"/>
            <a:chExt cx="3833987" cy="3269852"/>
          </a:xfrm>
        </p:grpSpPr>
        <p:sp>
          <p:nvSpPr>
            <p:cNvPr id="2" name="Triangle 1">
              <a:extLst>
                <a:ext uri="{FF2B5EF4-FFF2-40B4-BE49-F238E27FC236}">
                  <a16:creationId xmlns:a16="http://schemas.microsoft.com/office/drawing/2014/main" id="{3DDADE30-77FB-384F-A60A-647F1D2247E8}"/>
                </a:ext>
              </a:extLst>
            </p:cNvPr>
            <p:cNvSpPr/>
            <p:nvPr/>
          </p:nvSpPr>
          <p:spPr>
            <a:xfrm>
              <a:off x="2631947" y="1583085"/>
              <a:ext cx="2592288" cy="2160240"/>
            </a:xfrm>
            <a:prstGeom prst="triangle">
              <a:avLst/>
            </a:prstGeom>
            <a:solidFill>
              <a:schemeClr val="bg1">
                <a:lumMod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Ellipse 9">
              <a:extLst>
                <a:ext uri="{FF2B5EF4-FFF2-40B4-BE49-F238E27FC236}">
                  <a16:creationId xmlns:a16="http://schemas.microsoft.com/office/drawing/2014/main" id="{E12C7A7A-9C5C-C64E-8C38-8D9E367BB502}"/>
                </a:ext>
              </a:extLst>
            </p:cNvPr>
            <p:cNvSpPr/>
            <p:nvPr/>
          </p:nvSpPr>
          <p:spPr>
            <a:xfrm>
              <a:off x="1953099"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Ellipse 10">
              <a:extLst>
                <a:ext uri="{FF2B5EF4-FFF2-40B4-BE49-F238E27FC236}">
                  <a16:creationId xmlns:a16="http://schemas.microsoft.com/office/drawing/2014/main" id="{72BD7164-ABA5-614F-BC22-4C54515C6C76}"/>
                </a:ext>
              </a:extLst>
            </p:cNvPr>
            <p:cNvSpPr/>
            <p:nvPr/>
          </p:nvSpPr>
          <p:spPr>
            <a:xfrm>
              <a:off x="3278129" y="1049537"/>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Ellipse 11">
              <a:extLst>
                <a:ext uri="{FF2B5EF4-FFF2-40B4-BE49-F238E27FC236}">
                  <a16:creationId xmlns:a16="http://schemas.microsoft.com/office/drawing/2014/main" id="{98D487AD-7085-6A46-ACBE-5B1F97504653}"/>
                </a:ext>
              </a:extLst>
            </p:cNvPr>
            <p:cNvSpPr/>
            <p:nvPr/>
          </p:nvSpPr>
          <p:spPr>
            <a:xfrm>
              <a:off x="4562950" y="3167261"/>
              <a:ext cx="1224136" cy="1152128"/>
            </a:xfrm>
            <a:prstGeom prst="ellipse">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grpSp>
      <p:pic>
        <p:nvPicPr>
          <p:cNvPr id="8" name="Image 7">
            <a:extLst>
              <a:ext uri="{FF2B5EF4-FFF2-40B4-BE49-F238E27FC236}">
                <a16:creationId xmlns:a16="http://schemas.microsoft.com/office/drawing/2014/main" id="{DD856C7A-92C8-ED47-998D-F1BE916D923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59832" y="775400"/>
            <a:ext cx="1645488" cy="1645488"/>
          </a:xfrm>
          <a:prstGeom prst="rect">
            <a:avLst/>
          </a:prstGeom>
        </p:spPr>
      </p:pic>
      <p:pic>
        <p:nvPicPr>
          <p:cNvPr id="6" name="Image 5">
            <a:extLst>
              <a:ext uri="{FF2B5EF4-FFF2-40B4-BE49-F238E27FC236}">
                <a16:creationId xmlns:a16="http://schemas.microsoft.com/office/drawing/2014/main" id="{047317D7-11B7-784D-9F62-D9C904CB6083}"/>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20194" y="2911110"/>
            <a:ext cx="1515150" cy="1515150"/>
          </a:xfrm>
          <a:prstGeom prst="rect">
            <a:avLst/>
          </a:prstGeom>
        </p:spPr>
      </p:pic>
      <p:pic>
        <p:nvPicPr>
          <p:cNvPr id="14" name="Image 13">
            <a:extLst>
              <a:ext uri="{FF2B5EF4-FFF2-40B4-BE49-F238E27FC236}">
                <a16:creationId xmlns:a16="http://schemas.microsoft.com/office/drawing/2014/main" id="{D4EBECCC-1CD8-804F-93E3-BA2A6FDB8A7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51176" y="2748136"/>
            <a:ext cx="1905000" cy="1905000"/>
          </a:xfrm>
          <a:prstGeom prst="rect">
            <a:avLst/>
          </a:prstGeom>
        </p:spPr>
      </p:pic>
      <p:sp>
        <p:nvSpPr>
          <p:cNvPr id="15" name="ZoneTexte 14">
            <a:extLst>
              <a:ext uri="{FF2B5EF4-FFF2-40B4-BE49-F238E27FC236}">
                <a16:creationId xmlns:a16="http://schemas.microsoft.com/office/drawing/2014/main" id="{6266CE3D-834F-5149-8BD1-F3F78AE86250}"/>
              </a:ext>
            </a:extLst>
          </p:cNvPr>
          <p:cNvSpPr txBox="1"/>
          <p:nvPr/>
        </p:nvSpPr>
        <p:spPr>
          <a:xfrm>
            <a:off x="3206882" y="414758"/>
            <a:ext cx="1351387" cy="461665"/>
          </a:xfrm>
          <a:prstGeom prst="rect">
            <a:avLst/>
          </a:prstGeom>
          <a:noFill/>
        </p:spPr>
        <p:txBody>
          <a:bodyPr wrap="square" rtlCol="0">
            <a:spAutoFit/>
          </a:bodyPr>
          <a:lstStyle/>
          <a:p>
            <a:pPr algn="ctr"/>
            <a:r>
              <a:rPr lang="fr-FR" b="1" dirty="0">
                <a:solidFill>
                  <a:schemeClr val="accent2"/>
                </a:solidFill>
                <a:latin typeface="+mn-lt"/>
              </a:rPr>
              <a:t>H</a:t>
            </a:r>
            <a:r>
              <a:rPr lang="fr-FR" sz="1800" dirty="0">
                <a:latin typeface="+mn-lt"/>
              </a:rPr>
              <a:t>umaines</a:t>
            </a:r>
          </a:p>
        </p:txBody>
      </p:sp>
      <p:sp>
        <p:nvSpPr>
          <p:cNvPr id="16" name="ZoneTexte 15">
            <a:extLst>
              <a:ext uri="{FF2B5EF4-FFF2-40B4-BE49-F238E27FC236}">
                <a16:creationId xmlns:a16="http://schemas.microsoft.com/office/drawing/2014/main" id="{3970ECBA-891D-ED46-B871-7A4D4C3362A5}"/>
              </a:ext>
            </a:extLst>
          </p:cNvPr>
          <p:cNvSpPr txBox="1"/>
          <p:nvPr/>
        </p:nvSpPr>
        <p:spPr>
          <a:xfrm>
            <a:off x="1468434" y="4325237"/>
            <a:ext cx="2206678" cy="461665"/>
          </a:xfrm>
          <a:prstGeom prst="rect">
            <a:avLst/>
          </a:prstGeom>
          <a:noFill/>
        </p:spPr>
        <p:txBody>
          <a:bodyPr wrap="square" rtlCol="0">
            <a:spAutoFit/>
          </a:bodyPr>
          <a:lstStyle/>
          <a:p>
            <a:pPr algn="ctr"/>
            <a:r>
              <a:rPr lang="fr-FR" b="1" dirty="0">
                <a:solidFill>
                  <a:schemeClr val="accent2"/>
                </a:solidFill>
                <a:latin typeface="+mn-lt"/>
              </a:rPr>
              <a:t>O</a:t>
            </a:r>
            <a:r>
              <a:rPr lang="fr-FR" sz="1800" dirty="0">
                <a:latin typeface="+mn-lt"/>
              </a:rPr>
              <a:t>rganisationnelles</a:t>
            </a:r>
          </a:p>
        </p:txBody>
      </p:sp>
      <p:sp>
        <p:nvSpPr>
          <p:cNvPr id="17" name="ZoneTexte 16">
            <a:extLst>
              <a:ext uri="{FF2B5EF4-FFF2-40B4-BE49-F238E27FC236}">
                <a16:creationId xmlns:a16="http://schemas.microsoft.com/office/drawing/2014/main" id="{033AEFB1-620D-FF4B-96E0-643E3E8CD992}"/>
              </a:ext>
            </a:extLst>
          </p:cNvPr>
          <p:cNvSpPr txBox="1"/>
          <p:nvPr/>
        </p:nvSpPr>
        <p:spPr>
          <a:xfrm>
            <a:off x="4633151" y="4325236"/>
            <a:ext cx="1351387" cy="461665"/>
          </a:xfrm>
          <a:prstGeom prst="rect">
            <a:avLst/>
          </a:prstGeom>
          <a:noFill/>
        </p:spPr>
        <p:txBody>
          <a:bodyPr wrap="square" rtlCol="0">
            <a:spAutoFit/>
          </a:bodyPr>
          <a:lstStyle/>
          <a:p>
            <a:pPr algn="ctr"/>
            <a:r>
              <a:rPr lang="fr-FR" b="1" dirty="0">
                <a:solidFill>
                  <a:schemeClr val="accent2"/>
                </a:solidFill>
                <a:latin typeface="+mn-lt"/>
              </a:rPr>
              <a:t>T</a:t>
            </a:r>
            <a:r>
              <a:rPr lang="fr-FR" sz="1800" dirty="0">
                <a:latin typeface="+mn-lt"/>
              </a:rPr>
              <a:t>echniques</a:t>
            </a:r>
          </a:p>
        </p:txBody>
      </p:sp>
      <p:sp>
        <p:nvSpPr>
          <p:cNvPr id="18" name="ZoneTexte 17">
            <a:extLst>
              <a:ext uri="{FF2B5EF4-FFF2-40B4-BE49-F238E27FC236}">
                <a16:creationId xmlns:a16="http://schemas.microsoft.com/office/drawing/2014/main" id="{6AD27ECE-BA91-9E41-A14A-163A4AE5ECDE}"/>
              </a:ext>
            </a:extLst>
          </p:cNvPr>
          <p:cNvSpPr txBox="1"/>
          <p:nvPr/>
        </p:nvSpPr>
        <p:spPr>
          <a:xfrm>
            <a:off x="3220613" y="2529295"/>
            <a:ext cx="1351387" cy="769441"/>
          </a:xfrm>
          <a:prstGeom prst="rect">
            <a:avLst/>
          </a:prstGeom>
          <a:noFill/>
        </p:spPr>
        <p:txBody>
          <a:bodyPr wrap="square" rtlCol="0">
            <a:spAutoFit/>
          </a:bodyPr>
          <a:lstStyle/>
          <a:p>
            <a:pPr algn="ctr"/>
            <a:r>
              <a:rPr lang="fr-FR" sz="4400" b="1" dirty="0">
                <a:solidFill>
                  <a:schemeClr val="bg1"/>
                </a:solidFill>
                <a:latin typeface="+mn-lt"/>
              </a:rPr>
              <a:t>HOT</a:t>
            </a:r>
          </a:p>
        </p:txBody>
      </p:sp>
    </p:spTree>
    <p:extLst>
      <p:ext uri="{BB962C8B-B14F-4D97-AF65-F5344CB8AC3E}">
        <p14:creationId xmlns:p14="http://schemas.microsoft.com/office/powerpoint/2010/main" val="3269463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p:cNvCxnSpPr>
            <a:stCxn id="32" idx="3"/>
            <a:endCxn id="33" idx="1"/>
          </p:cNvCxnSpPr>
          <p:nvPr/>
        </p:nvCxnSpPr>
        <p:spPr>
          <a:xfrm>
            <a:off x="1331155" y="3401872"/>
            <a:ext cx="1465939" cy="677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ZoneTexte 15"/>
          <p:cNvSpPr txBox="1">
            <a:spLocks noChangeArrowheads="1"/>
          </p:cNvSpPr>
          <p:nvPr/>
        </p:nvSpPr>
        <p:spPr bwMode="auto">
          <a:xfrm>
            <a:off x="4855273" y="2265525"/>
            <a:ext cx="3785167" cy="954103"/>
          </a:xfrm>
          <a:prstGeom prst="rect">
            <a:avLst/>
          </a:prstGeom>
          <a:noFill/>
          <a:ln w="9525">
            <a:noFill/>
            <a:miter lim="800000"/>
            <a:headEnd/>
            <a:tailEnd/>
          </a:ln>
        </p:spPr>
        <p:txBody>
          <a:bodyPr wrap="square" lIns="121917" tIns="60958" rIns="121917" bIns="60958">
            <a:spAutoFit/>
          </a:bodyPr>
          <a:lstStyle/>
          <a:p>
            <a:pPr algn="r"/>
            <a:r>
              <a:rPr lang="fr-FR" altLang="fr-FR" sz="1800" b="1" dirty="0">
                <a:latin typeface="+mn-lt"/>
              </a:rPr>
              <a:t>Intégrer, Déployer &amp; Opérer </a:t>
            </a:r>
            <a:br>
              <a:rPr lang="fr-FR" altLang="fr-FR" sz="1800" b="1" dirty="0">
                <a:latin typeface="+mn-lt"/>
              </a:rPr>
            </a:br>
            <a:r>
              <a:rPr lang="fr-FR" altLang="fr-FR" sz="1800" dirty="0">
                <a:latin typeface="+mn-lt"/>
              </a:rPr>
              <a:t>des solutions de cybersécurité</a:t>
            </a:r>
          </a:p>
          <a:p>
            <a:pPr algn="r"/>
            <a:r>
              <a:rPr lang="fr-FR" altLang="fr-FR" sz="1800" dirty="0">
                <a:latin typeface="+mn-lt"/>
              </a:rPr>
              <a:t>pour l’entreprise</a:t>
            </a:r>
          </a:p>
        </p:txBody>
      </p:sp>
      <p:sp>
        <p:nvSpPr>
          <p:cNvPr id="6" name="ZoneTexte 1"/>
          <p:cNvSpPr txBox="1">
            <a:spLocks noChangeArrowheads="1"/>
          </p:cNvSpPr>
          <p:nvPr/>
        </p:nvSpPr>
        <p:spPr bwMode="auto">
          <a:xfrm>
            <a:off x="4877655" y="3794548"/>
            <a:ext cx="3752602" cy="954103"/>
          </a:xfrm>
          <a:prstGeom prst="rect">
            <a:avLst/>
          </a:prstGeom>
          <a:noFill/>
          <a:ln>
            <a:noFill/>
          </a:ln>
        </p:spPr>
        <p:txBody>
          <a:bodyPr wrap="square" lIns="121917" tIns="60958" rIns="121917" bIns="60958">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defRPr/>
            </a:pPr>
            <a:r>
              <a:rPr lang="fr-FR" altLang="fr-FR" sz="1800" b="1" dirty="0">
                <a:latin typeface="+mn-lt"/>
                <a:ea typeface="ＭＳ Ｐゴシック" pitchFamily="34" charset="-128"/>
              </a:rPr>
              <a:t>Contrôler, Surveiller &amp; Réagir  </a:t>
            </a:r>
          </a:p>
          <a:p>
            <a:pPr algn="r" eaLnBrk="1" hangingPunct="1">
              <a:defRPr/>
            </a:pPr>
            <a:r>
              <a:rPr lang="fr-FR" altLang="fr-FR" sz="1800" dirty="0">
                <a:latin typeface="+mn-lt"/>
                <a:ea typeface="ＭＳ Ｐゴシック" pitchFamily="34" charset="-128"/>
              </a:rPr>
              <a:t>aux évènements cyber dans l’espace digital de l’entreprise</a:t>
            </a:r>
          </a:p>
        </p:txBody>
      </p:sp>
      <p:grpSp>
        <p:nvGrpSpPr>
          <p:cNvPr id="7" name="Groupe 6"/>
          <p:cNvGrpSpPr/>
          <p:nvPr/>
        </p:nvGrpSpPr>
        <p:grpSpPr>
          <a:xfrm>
            <a:off x="3957329" y="5915975"/>
            <a:ext cx="4639130" cy="827058"/>
            <a:chOff x="1159768" y="2241903"/>
            <a:chExt cx="4639130" cy="827057"/>
          </a:xfrm>
        </p:grpSpPr>
        <p:pic>
          <p:nvPicPr>
            <p:cNvPr id="8" name="Picture 7" descr="C:\Users\Fcdw3504\Desktop\crime_analyst_icon_242x174px.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95464" y="2272442"/>
              <a:ext cx="716425" cy="6371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168389" y="2241903"/>
              <a:ext cx="3243528" cy="307777"/>
            </a:xfrm>
            <a:prstGeom prst="rect">
              <a:avLst/>
            </a:prstGeom>
          </p:spPr>
          <p:txBody>
            <a:bodyPr wrap="square">
              <a:spAutoFit/>
            </a:bodyPr>
            <a:lstStyle/>
            <a:p>
              <a:pPr marL="360363" indent="-360363">
                <a:buClr>
                  <a:srgbClr val="FF8000"/>
                </a:buClr>
              </a:pPr>
              <a:r>
                <a:rPr lang="fr-FR" sz="1400" i="1" dirty="0" err="1">
                  <a:latin typeface="+mn-lt"/>
                </a:rPr>
                <a:t>Threat</a:t>
              </a:r>
              <a:r>
                <a:rPr lang="fr-FR" sz="1400" i="1" dirty="0">
                  <a:latin typeface="+mn-lt"/>
                </a:rPr>
                <a:t> Management</a:t>
              </a:r>
            </a:p>
          </p:txBody>
        </p:sp>
        <p:sp>
          <p:nvSpPr>
            <p:cNvPr id="10" name="ZoneTexte 9"/>
            <p:cNvSpPr txBox="1"/>
            <p:nvPr/>
          </p:nvSpPr>
          <p:spPr>
            <a:xfrm>
              <a:off x="2171557" y="2492593"/>
              <a:ext cx="3335686" cy="523219"/>
            </a:xfrm>
            <a:prstGeom prst="rect">
              <a:avLst/>
            </a:prstGeom>
            <a:noFill/>
          </p:spPr>
          <p:txBody>
            <a:bodyPr wrap="square" rtlCol="0">
              <a:spAutoFit/>
            </a:bodyPr>
            <a:lstStyle/>
            <a:p>
              <a:r>
                <a:rPr lang="fr-FR" sz="1400" dirty="0">
                  <a:solidFill>
                    <a:schemeClr val="accent2"/>
                  </a:solidFill>
                  <a:latin typeface="+mn-lt"/>
                </a:rPr>
                <a:t>Métiers Veille, Alerte et Réaction</a:t>
              </a:r>
            </a:p>
            <a:p>
              <a:r>
                <a:rPr lang="fr-FR" sz="1400" dirty="0">
                  <a:solidFill>
                    <a:schemeClr val="bg1">
                      <a:lumMod val="50000"/>
                    </a:schemeClr>
                  </a:solidFill>
                  <a:latin typeface="+mn-lt"/>
                </a:rPr>
                <a:t>SIEM/SOC, CERT, Réponse aux Incidents…</a:t>
              </a:r>
            </a:p>
          </p:txBody>
        </p:sp>
        <p:sp>
          <p:nvSpPr>
            <p:cNvPr id="11" name="Rectangle à coins arrondis 10"/>
            <p:cNvSpPr/>
            <p:nvPr/>
          </p:nvSpPr>
          <p:spPr>
            <a:xfrm>
              <a:off x="1159768" y="2242206"/>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grpSp>
        <p:nvGrpSpPr>
          <p:cNvPr id="12" name="Groupe 11"/>
          <p:cNvGrpSpPr/>
          <p:nvPr/>
        </p:nvGrpSpPr>
        <p:grpSpPr>
          <a:xfrm>
            <a:off x="3957329" y="4817023"/>
            <a:ext cx="4639130" cy="830151"/>
            <a:chOff x="1185478" y="3193550"/>
            <a:chExt cx="4639130" cy="830151"/>
          </a:xfrm>
        </p:grpSpPr>
        <p:sp>
          <p:nvSpPr>
            <p:cNvPr id="14" name="Rectangle 13"/>
            <p:cNvSpPr/>
            <p:nvPr/>
          </p:nvSpPr>
          <p:spPr>
            <a:xfrm>
              <a:off x="2120708" y="3212449"/>
              <a:ext cx="3338070" cy="307777"/>
            </a:xfrm>
            <a:prstGeom prst="rect">
              <a:avLst/>
            </a:prstGeom>
          </p:spPr>
          <p:txBody>
            <a:bodyPr wrap="square">
              <a:spAutoFit/>
            </a:bodyPr>
            <a:lstStyle/>
            <a:p>
              <a:pPr marL="360363" indent="-360363">
                <a:buClr>
                  <a:srgbClr val="FF8000"/>
                </a:buClr>
              </a:pPr>
              <a:r>
                <a:rPr lang="fr-FR" sz="1400" i="1" dirty="0">
                  <a:latin typeface="+mn-lt"/>
                </a:rPr>
                <a:t>Vulnerability Management</a:t>
              </a:r>
            </a:p>
          </p:txBody>
        </p:sp>
        <p:sp>
          <p:nvSpPr>
            <p:cNvPr id="15" name="ZoneTexte 14"/>
            <p:cNvSpPr txBox="1"/>
            <p:nvPr/>
          </p:nvSpPr>
          <p:spPr>
            <a:xfrm>
              <a:off x="2123093" y="3500481"/>
              <a:ext cx="3335685" cy="523220"/>
            </a:xfrm>
            <a:prstGeom prst="rect">
              <a:avLst/>
            </a:prstGeom>
            <a:noFill/>
          </p:spPr>
          <p:txBody>
            <a:bodyPr wrap="square" rtlCol="0">
              <a:spAutoFit/>
            </a:bodyPr>
            <a:lstStyle/>
            <a:p>
              <a:r>
                <a:rPr lang="fr-FR" sz="1400" dirty="0">
                  <a:solidFill>
                    <a:schemeClr val="accent2"/>
                  </a:solidFill>
                  <a:latin typeface="+mn-lt"/>
                </a:rPr>
                <a:t>Métiers Audit et gestion de vulnérabilités</a:t>
              </a:r>
            </a:p>
            <a:p>
              <a:r>
                <a:rPr lang="fr-FR" sz="1400" dirty="0">
                  <a:solidFill>
                    <a:schemeClr val="bg1">
                      <a:lumMod val="50000"/>
                    </a:schemeClr>
                  </a:solidFill>
                  <a:latin typeface="+mn-lt"/>
                </a:rPr>
                <a:t>Pentest, </a:t>
              </a:r>
              <a:r>
                <a:rPr lang="fr-FR" sz="1400" dirty="0" err="1">
                  <a:solidFill>
                    <a:schemeClr val="bg1">
                      <a:lumMod val="50000"/>
                    </a:schemeClr>
                  </a:solidFill>
                  <a:latin typeface="+mn-lt"/>
                </a:rPr>
                <a:t>Redteam</a:t>
              </a:r>
              <a:r>
                <a:rPr lang="fr-FR" sz="1400" dirty="0">
                  <a:solidFill>
                    <a:schemeClr val="bg1">
                      <a:lumMod val="50000"/>
                    </a:schemeClr>
                  </a:solidFill>
                  <a:latin typeface="+mn-lt"/>
                </a:rPr>
                <a:t>, Audit de code</a:t>
              </a:r>
            </a:p>
          </p:txBody>
        </p:sp>
        <p:sp>
          <p:nvSpPr>
            <p:cNvPr id="16" name="Rectangle à coins arrondis 15"/>
            <p:cNvSpPr/>
            <p:nvPr/>
          </p:nvSpPr>
          <p:spPr>
            <a:xfrm>
              <a:off x="1185478" y="3193550"/>
              <a:ext cx="4639130"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
        <p:nvSpPr>
          <p:cNvPr id="21" name="Rectangle à coins arrondis 20"/>
          <p:cNvSpPr/>
          <p:nvPr/>
        </p:nvSpPr>
        <p:spPr>
          <a:xfrm>
            <a:off x="1529287" y="1459174"/>
            <a:ext cx="1003053" cy="393182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nvGrpSpPr>
          <p:cNvPr id="22" name="Groupe 21"/>
          <p:cNvGrpSpPr/>
          <p:nvPr/>
        </p:nvGrpSpPr>
        <p:grpSpPr>
          <a:xfrm rot="16200000">
            <a:off x="-44628" y="2745646"/>
            <a:ext cx="4129538" cy="756895"/>
            <a:chOff x="1554367" y="4928070"/>
            <a:chExt cx="4129538" cy="756895"/>
          </a:xfrm>
        </p:grpSpPr>
        <p:pic>
          <p:nvPicPr>
            <p:cNvPr id="24" name="Picture 9" descr="C:\Users\Fcdw3504\Desktop\career.png"/>
            <p:cNvPicPr>
              <a:picLocks noChangeAspect="1" noChangeArrowheads="1"/>
            </p:cNvPicPr>
            <p:nvPr/>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a:off x="1554367" y="5127393"/>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2261429" y="4928070"/>
              <a:ext cx="3422476" cy="307777"/>
            </a:xfrm>
            <a:prstGeom prst="rect">
              <a:avLst/>
            </a:prstGeom>
          </p:spPr>
          <p:txBody>
            <a:bodyPr wrap="square">
              <a:spAutoFit/>
            </a:bodyPr>
            <a:lstStyle/>
            <a:p>
              <a:pPr marL="360363" indent="-360363">
                <a:buClr>
                  <a:srgbClr val="FF8000"/>
                </a:buClr>
              </a:pPr>
              <a:r>
                <a:rPr lang="fr-FR" sz="1400" i="1" dirty="0">
                  <a:latin typeface="+mn-lt"/>
                </a:rPr>
                <a:t>Information Security Management</a:t>
              </a:r>
            </a:p>
          </p:txBody>
        </p:sp>
        <p:sp>
          <p:nvSpPr>
            <p:cNvPr id="26" name="ZoneTexte 25"/>
            <p:cNvSpPr txBox="1"/>
            <p:nvPr/>
          </p:nvSpPr>
          <p:spPr>
            <a:xfrm>
              <a:off x="2265620" y="5161745"/>
              <a:ext cx="3369595" cy="523220"/>
            </a:xfrm>
            <a:prstGeom prst="rect">
              <a:avLst/>
            </a:prstGeom>
            <a:noFill/>
          </p:spPr>
          <p:txBody>
            <a:bodyPr wrap="square" rtlCol="0">
              <a:spAutoFit/>
            </a:bodyPr>
            <a:lstStyle/>
            <a:p>
              <a:r>
                <a:rPr lang="fr-FR" sz="1400" dirty="0" err="1">
                  <a:solidFill>
                    <a:schemeClr val="accent2"/>
                  </a:solidFill>
                  <a:latin typeface="+mn-lt"/>
                </a:rPr>
                <a:t>Matiers</a:t>
              </a:r>
              <a:r>
                <a:rPr lang="fr-FR" sz="1400" dirty="0">
                  <a:solidFill>
                    <a:schemeClr val="accent2"/>
                  </a:solidFill>
                  <a:latin typeface="+mn-lt"/>
                </a:rPr>
                <a:t> gouvernance et conformité</a:t>
              </a:r>
            </a:p>
            <a:p>
              <a:r>
                <a:rPr lang="fr-FR" sz="1400" dirty="0">
                  <a:solidFill>
                    <a:schemeClr val="bg1">
                      <a:lumMod val="50000"/>
                    </a:schemeClr>
                  </a:solidFill>
                  <a:latin typeface="+mn-lt"/>
                </a:rPr>
                <a:t>Conseil, Audit, </a:t>
              </a:r>
              <a:r>
                <a:rPr lang="fr-FR" sz="1400" dirty="0" err="1">
                  <a:solidFill>
                    <a:schemeClr val="bg1">
                      <a:lumMod val="50000"/>
                    </a:schemeClr>
                  </a:solidFill>
                  <a:latin typeface="+mn-lt"/>
                </a:rPr>
                <a:t>Amoa</a:t>
              </a:r>
              <a:r>
                <a:rPr lang="fr-FR" sz="1400" dirty="0">
                  <a:solidFill>
                    <a:schemeClr val="bg1">
                      <a:lumMod val="50000"/>
                    </a:schemeClr>
                  </a:solidFill>
                  <a:latin typeface="+mn-lt"/>
                </a:rPr>
                <a:t>, PSSI …</a:t>
              </a:r>
            </a:p>
          </p:txBody>
        </p:sp>
      </p:grpSp>
      <p:grpSp>
        <p:nvGrpSpPr>
          <p:cNvPr id="27" name="Groupe 26"/>
          <p:cNvGrpSpPr/>
          <p:nvPr/>
        </p:nvGrpSpPr>
        <p:grpSpPr>
          <a:xfrm>
            <a:off x="3991127" y="1353715"/>
            <a:ext cx="4715566" cy="837700"/>
            <a:chOff x="1078673" y="321710"/>
            <a:chExt cx="4442379" cy="837700"/>
          </a:xfrm>
        </p:grpSpPr>
        <p:pic>
          <p:nvPicPr>
            <p:cNvPr id="28" name="Picture 8" descr="C:\Users\Fcdw3504\Desktop\20151012_561ba8cdf1a60-210x210.png"/>
            <p:cNvPicPr>
              <a:picLocks noChangeAspect="1" noChangeArrowheads="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1272878" y="321710"/>
              <a:ext cx="562031" cy="7539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992660" y="349652"/>
              <a:ext cx="3528392" cy="307777"/>
            </a:xfrm>
            <a:prstGeom prst="rect">
              <a:avLst/>
            </a:prstGeom>
          </p:spPr>
          <p:txBody>
            <a:bodyPr wrap="square">
              <a:spAutoFit/>
            </a:bodyPr>
            <a:lstStyle/>
            <a:p>
              <a:pPr marL="360363" indent="-360363">
                <a:buClr>
                  <a:srgbClr val="FF8000"/>
                </a:buClr>
              </a:pPr>
              <a:r>
                <a:rPr lang="fr-FR" sz="1400" i="1" dirty="0">
                  <a:latin typeface="+mn-lt"/>
                </a:rPr>
                <a:t>Identity &amp; Access Management</a:t>
              </a:r>
            </a:p>
          </p:txBody>
        </p:sp>
        <p:sp>
          <p:nvSpPr>
            <p:cNvPr id="30" name="ZoneTexte 29"/>
            <p:cNvSpPr txBox="1"/>
            <p:nvPr/>
          </p:nvSpPr>
          <p:spPr>
            <a:xfrm>
              <a:off x="1992660" y="590208"/>
              <a:ext cx="3456384" cy="523220"/>
            </a:xfrm>
            <a:prstGeom prst="rect">
              <a:avLst/>
            </a:prstGeom>
            <a:noFill/>
          </p:spPr>
          <p:txBody>
            <a:bodyPr wrap="square" rtlCol="0">
              <a:spAutoFit/>
            </a:bodyPr>
            <a:lstStyle/>
            <a:p>
              <a:r>
                <a:rPr lang="fr-FR" sz="1400" dirty="0">
                  <a:solidFill>
                    <a:schemeClr val="accent2"/>
                  </a:solidFill>
                  <a:latin typeface="+mn-lt"/>
                </a:rPr>
                <a:t>Métiers gestion de l’identité </a:t>
              </a:r>
              <a:br>
                <a:rPr lang="fr-FR" sz="1400" dirty="0">
                  <a:solidFill>
                    <a:srgbClr val="FF8000"/>
                  </a:solidFill>
                  <a:latin typeface="+mn-lt"/>
                </a:rPr>
              </a:br>
              <a:r>
                <a:rPr lang="fr-FR" sz="1400" dirty="0">
                  <a:solidFill>
                    <a:schemeClr val="bg1">
                      <a:lumMod val="50000"/>
                    </a:schemeClr>
                  </a:solidFill>
                  <a:latin typeface="+mn-lt"/>
                </a:rPr>
                <a:t>Annuaires, Comptes à privilèges, </a:t>
              </a:r>
              <a:r>
                <a:rPr lang="fr-FR" sz="1400" dirty="0" err="1">
                  <a:solidFill>
                    <a:schemeClr val="bg1">
                      <a:lumMod val="50000"/>
                    </a:schemeClr>
                  </a:solidFill>
                  <a:latin typeface="+mn-lt"/>
                </a:rPr>
                <a:t>Provisioning</a:t>
              </a:r>
              <a:r>
                <a:rPr lang="fr-FR" sz="1400" dirty="0">
                  <a:solidFill>
                    <a:schemeClr val="bg1">
                      <a:lumMod val="50000"/>
                    </a:schemeClr>
                  </a:solidFill>
                  <a:latin typeface="+mn-lt"/>
                </a:rPr>
                <a:t>…</a:t>
              </a:r>
            </a:p>
          </p:txBody>
        </p:sp>
        <p:sp>
          <p:nvSpPr>
            <p:cNvPr id="31" name="Rectangle à coins arrondis 30"/>
            <p:cNvSpPr/>
            <p:nvPr/>
          </p:nvSpPr>
          <p:spPr>
            <a:xfrm>
              <a:off x="1078673" y="332656"/>
              <a:ext cx="4338531"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sp>
        <p:nvSpPr>
          <p:cNvPr id="32" name="Rectangle à coins arrondis 31"/>
          <p:cNvSpPr/>
          <p:nvPr/>
        </p:nvSpPr>
        <p:spPr>
          <a:xfrm>
            <a:off x="9658" y="3176023"/>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THINK</a:t>
            </a:r>
          </a:p>
        </p:txBody>
      </p:sp>
      <p:sp>
        <p:nvSpPr>
          <p:cNvPr id="33" name="Rectangle à coins arrondis 32"/>
          <p:cNvSpPr/>
          <p:nvPr/>
        </p:nvSpPr>
        <p:spPr>
          <a:xfrm>
            <a:off x="2797094" y="3182798"/>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DESIGN</a:t>
            </a:r>
          </a:p>
        </p:txBody>
      </p:sp>
      <p:sp>
        <p:nvSpPr>
          <p:cNvPr id="34" name="Rectangle à coins arrondis 33"/>
          <p:cNvSpPr/>
          <p:nvPr/>
        </p:nvSpPr>
        <p:spPr>
          <a:xfrm>
            <a:off x="3090386" y="2350752"/>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BUILD</a:t>
            </a:r>
          </a:p>
        </p:txBody>
      </p:sp>
      <p:sp>
        <p:nvSpPr>
          <p:cNvPr id="35" name="Rectangle à coins arrondis 34"/>
          <p:cNvSpPr/>
          <p:nvPr/>
        </p:nvSpPr>
        <p:spPr>
          <a:xfrm>
            <a:off x="3183870" y="3856969"/>
            <a:ext cx="1321497" cy="451698"/>
          </a:xfrm>
          <a:prstGeom prst="roundRect">
            <a:avLst/>
          </a:prstGeom>
        </p:spPr>
        <p:style>
          <a:lnRef idx="1">
            <a:schemeClr val="accent2"/>
          </a:lnRef>
          <a:fillRef idx="3">
            <a:schemeClr val="accent2"/>
          </a:fillRef>
          <a:effectRef idx="2">
            <a:schemeClr val="accent2"/>
          </a:effectRef>
          <a:fontRef idx="minor">
            <a:schemeClr val="lt1"/>
          </a:fontRef>
        </p:style>
        <p:txBody>
          <a:bodyPr lIns="63498" tIns="31749" rIns="63498" bIns="31749" anchor="ctr"/>
          <a:lstStyle/>
          <a:p>
            <a:pPr algn="ctr"/>
            <a:r>
              <a:rPr lang="fr-FR" b="1" dirty="0">
                <a:solidFill>
                  <a:schemeClr val="bg1"/>
                </a:solidFill>
              </a:rPr>
              <a:t>RUN</a:t>
            </a:r>
          </a:p>
        </p:txBody>
      </p:sp>
      <p:cxnSp>
        <p:nvCxnSpPr>
          <p:cNvPr id="36" name="Connecteur en angle 35"/>
          <p:cNvCxnSpPr>
            <a:stCxn id="33" idx="3"/>
            <a:endCxn id="34" idx="1"/>
          </p:cNvCxnSpPr>
          <p:nvPr/>
        </p:nvCxnSpPr>
        <p:spPr>
          <a:xfrm flipH="1" flipV="1">
            <a:off x="3090386" y="2576601"/>
            <a:ext cx="1028205" cy="832046"/>
          </a:xfrm>
          <a:prstGeom prst="bentConnector5">
            <a:avLst>
              <a:gd name="adj1" fmla="val -22233"/>
              <a:gd name="adj2" fmla="val 50000"/>
              <a:gd name="adj3" fmla="val 122233"/>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stCxn id="34" idx="3"/>
            <a:endCxn id="35" idx="3"/>
          </p:cNvCxnSpPr>
          <p:nvPr/>
        </p:nvCxnSpPr>
        <p:spPr>
          <a:xfrm>
            <a:off x="4411883" y="2576601"/>
            <a:ext cx="93484" cy="1506217"/>
          </a:xfrm>
          <a:prstGeom prst="bentConnector3">
            <a:avLst>
              <a:gd name="adj1" fmla="val 344534"/>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C:\Users\Fcdw3504\Desktop\200px-Octicons-bug.svg.png"/>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2761" y="4966773"/>
            <a:ext cx="396106" cy="5525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e 38">
            <a:extLst>
              <a:ext uri="{FF2B5EF4-FFF2-40B4-BE49-F238E27FC236}">
                <a16:creationId xmlns:a16="http://schemas.microsoft.com/office/drawing/2014/main" id="{A374FB43-97FC-0941-A22B-AC39CA80B02B}"/>
              </a:ext>
            </a:extLst>
          </p:cNvPr>
          <p:cNvGrpSpPr/>
          <p:nvPr/>
        </p:nvGrpSpPr>
        <p:grpSpPr>
          <a:xfrm>
            <a:off x="3957328" y="332656"/>
            <a:ext cx="4639130" cy="826754"/>
            <a:chOff x="1281748" y="4094964"/>
            <a:chExt cx="4370372" cy="826754"/>
          </a:xfrm>
        </p:grpSpPr>
        <p:pic>
          <p:nvPicPr>
            <p:cNvPr id="40" name="Picture 5" descr="C:\Users\Fcdw3504\Desktop\bw-gears.png">
              <a:extLst>
                <a:ext uri="{FF2B5EF4-FFF2-40B4-BE49-F238E27FC236}">
                  <a16:creationId xmlns:a16="http://schemas.microsoft.com/office/drawing/2014/main" id="{DDCA62CC-1264-D34D-9FD5-BFFC8493749B}"/>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9699" y="4195051"/>
              <a:ext cx="553893" cy="62658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E3EB41F-F6EA-1343-A2D4-E8ACEFD79F9D}"/>
                </a:ext>
              </a:extLst>
            </p:cNvPr>
            <p:cNvSpPr/>
            <p:nvPr/>
          </p:nvSpPr>
          <p:spPr>
            <a:xfrm>
              <a:off x="2217797" y="4139009"/>
              <a:ext cx="3385633" cy="307777"/>
            </a:xfrm>
            <a:prstGeom prst="rect">
              <a:avLst/>
            </a:prstGeom>
          </p:spPr>
          <p:txBody>
            <a:bodyPr wrap="square">
              <a:spAutoFit/>
            </a:bodyPr>
            <a:lstStyle/>
            <a:p>
              <a:pPr marL="360363" indent="-360363">
                <a:buClr>
                  <a:srgbClr val="FF8000"/>
                </a:buClr>
              </a:pPr>
              <a:r>
                <a:rPr lang="fr-FR" sz="1400" i="1" dirty="0">
                  <a:latin typeface="+mn-lt"/>
                </a:rPr>
                <a:t>System Security Management</a:t>
              </a:r>
            </a:p>
          </p:txBody>
        </p:sp>
        <p:sp>
          <p:nvSpPr>
            <p:cNvPr id="42" name="ZoneTexte 41">
              <a:extLst>
                <a:ext uri="{FF2B5EF4-FFF2-40B4-BE49-F238E27FC236}">
                  <a16:creationId xmlns:a16="http://schemas.microsoft.com/office/drawing/2014/main" id="{F58D54A4-B32F-8F4A-B6C3-A116DF7B1411}"/>
                </a:ext>
              </a:extLst>
            </p:cNvPr>
            <p:cNvSpPr txBox="1"/>
            <p:nvPr/>
          </p:nvSpPr>
          <p:spPr>
            <a:xfrm>
              <a:off x="2230961" y="4390878"/>
              <a:ext cx="3421159" cy="523220"/>
            </a:xfrm>
            <a:prstGeom prst="rect">
              <a:avLst/>
            </a:prstGeom>
            <a:noFill/>
          </p:spPr>
          <p:txBody>
            <a:bodyPr wrap="square" rtlCol="0">
              <a:spAutoFit/>
            </a:bodyPr>
            <a:lstStyle/>
            <a:p>
              <a:r>
                <a:rPr lang="fr-FR" sz="1400" dirty="0">
                  <a:solidFill>
                    <a:schemeClr val="accent2"/>
                  </a:solidFill>
                  <a:latin typeface="+mn-lt"/>
                </a:rPr>
                <a:t>Métiers intégration, déploiement et opération</a:t>
              </a:r>
            </a:p>
            <a:p>
              <a:r>
                <a:rPr lang="fr-FR" sz="1400" dirty="0">
                  <a:solidFill>
                    <a:schemeClr val="bg1">
                      <a:lumMod val="50000"/>
                    </a:schemeClr>
                  </a:solidFill>
                  <a:latin typeface="+mn-lt"/>
                </a:rPr>
                <a:t>Firewall, proxy, chiffrement, sécurité réseau</a:t>
              </a:r>
            </a:p>
          </p:txBody>
        </p:sp>
        <p:sp>
          <p:nvSpPr>
            <p:cNvPr id="43" name="Rectangle à coins arrondis 20">
              <a:extLst>
                <a:ext uri="{FF2B5EF4-FFF2-40B4-BE49-F238E27FC236}">
                  <a16:creationId xmlns:a16="http://schemas.microsoft.com/office/drawing/2014/main" id="{C2F15D01-89FA-994A-AB78-586866E387AB}"/>
                </a:ext>
              </a:extLst>
            </p:cNvPr>
            <p:cNvSpPr/>
            <p:nvPr/>
          </p:nvSpPr>
          <p:spPr>
            <a:xfrm>
              <a:off x="1281748" y="4094964"/>
              <a:ext cx="4370372" cy="8267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grpSp>
    </p:spTree>
    <p:extLst>
      <p:ext uri="{BB962C8B-B14F-4D97-AF65-F5344CB8AC3E}">
        <p14:creationId xmlns:p14="http://schemas.microsoft.com/office/powerpoint/2010/main" val="398100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A8FC7B12-2367-1846-AD40-13F910786C9E}"/>
              </a:ext>
            </a:extLst>
          </p:cNvPr>
          <p:cNvGrpSpPr/>
          <p:nvPr/>
        </p:nvGrpSpPr>
        <p:grpSpPr>
          <a:xfrm>
            <a:off x="1558230" y="1922494"/>
            <a:ext cx="6141806" cy="3875013"/>
            <a:chOff x="1558230" y="1922494"/>
            <a:chExt cx="6141806" cy="3875013"/>
          </a:xfrm>
        </p:grpSpPr>
        <p:pic>
          <p:nvPicPr>
            <p:cNvPr id="5" name="Picture 5" descr="C:\Users\Fcdw3504\Desktop\bw-gears.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94515" y="2918929"/>
              <a:ext cx="701434" cy="6706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910" y="3623919"/>
              <a:ext cx="1310644" cy="307777"/>
            </a:xfrm>
            <a:prstGeom prst="rect">
              <a:avLst/>
            </a:prstGeom>
          </p:spPr>
          <p:txBody>
            <a:bodyPr wrap="square">
              <a:spAutoFit/>
            </a:bodyPr>
            <a:lstStyle/>
            <a:p>
              <a:pPr marL="4763" indent="-4763" algn="ctr">
                <a:buClr>
                  <a:srgbClr val="FF8000"/>
                </a:buClr>
              </a:pPr>
              <a:r>
                <a:rPr lang="fr-FR" sz="1400" i="1" dirty="0">
                  <a:latin typeface="+mn-lt"/>
                </a:rPr>
                <a:t>System Security</a:t>
              </a:r>
            </a:p>
          </p:txBody>
        </p:sp>
        <p:sp>
          <p:nvSpPr>
            <p:cNvPr id="9" name="ZoneTexte 8"/>
            <p:cNvSpPr txBox="1"/>
            <p:nvPr/>
          </p:nvSpPr>
          <p:spPr>
            <a:xfrm>
              <a:off x="1558230" y="2029906"/>
              <a:ext cx="2319225" cy="923330"/>
            </a:xfrm>
            <a:prstGeom prst="rect">
              <a:avLst/>
            </a:prstGeom>
            <a:noFill/>
          </p:spPr>
          <p:txBody>
            <a:bodyPr wrap="none" rtlCol="0">
              <a:spAutoFit/>
            </a:bodyPr>
            <a:lstStyle/>
            <a:p>
              <a:pPr algn="ctr"/>
              <a:endParaRPr lang="fr-FR" sz="1800" dirty="0">
                <a:latin typeface="+mn-lt"/>
              </a:endParaRPr>
            </a:p>
            <a:p>
              <a:pPr algn="ctr"/>
              <a:r>
                <a:rPr lang="fr-FR" sz="1800" dirty="0">
                  <a:latin typeface="+mn-lt"/>
                </a:rPr>
                <a:t>Gouvernance, Risques </a:t>
              </a:r>
              <a:br>
                <a:rPr lang="fr-FR" sz="1800" dirty="0">
                  <a:latin typeface="+mn-lt"/>
                </a:rPr>
              </a:br>
              <a:r>
                <a:rPr lang="fr-FR" sz="1800" dirty="0">
                  <a:latin typeface="+mn-lt"/>
                </a:rPr>
                <a:t>et conformité</a:t>
              </a:r>
            </a:p>
          </p:txBody>
        </p:sp>
        <p:sp>
          <p:nvSpPr>
            <p:cNvPr id="10" name="ZoneTexte 9"/>
            <p:cNvSpPr txBox="1"/>
            <p:nvPr/>
          </p:nvSpPr>
          <p:spPr>
            <a:xfrm>
              <a:off x="4172312" y="1922494"/>
              <a:ext cx="1435713" cy="923330"/>
            </a:xfrm>
            <a:prstGeom prst="rect">
              <a:avLst/>
            </a:prstGeom>
            <a:noFill/>
          </p:spPr>
          <p:txBody>
            <a:bodyPr wrap="none" rtlCol="0">
              <a:spAutoFit/>
            </a:bodyPr>
            <a:lstStyle/>
            <a:p>
              <a:pPr algn="ctr"/>
              <a:r>
                <a:rPr lang="fr-FR" sz="1800" dirty="0">
                  <a:latin typeface="+mn-lt"/>
                </a:rPr>
                <a:t>Politiques et </a:t>
              </a:r>
            </a:p>
            <a:p>
              <a:pPr algn="ctr"/>
              <a:r>
                <a:rPr lang="fr-FR" sz="1800" dirty="0">
                  <a:latin typeface="+mn-lt"/>
                </a:rPr>
                <a:t>Architectures</a:t>
              </a:r>
            </a:p>
            <a:p>
              <a:pPr algn="ctr"/>
              <a:r>
                <a:rPr lang="fr-FR" sz="1800" dirty="0">
                  <a:latin typeface="+mn-lt"/>
                </a:rPr>
                <a:t>de sécurité</a:t>
              </a:r>
            </a:p>
          </p:txBody>
        </p:sp>
        <p:sp>
          <p:nvSpPr>
            <p:cNvPr id="11" name="ZoneTexte 10"/>
            <p:cNvSpPr txBox="1"/>
            <p:nvPr/>
          </p:nvSpPr>
          <p:spPr>
            <a:xfrm>
              <a:off x="6042893" y="2022552"/>
              <a:ext cx="1375185" cy="923330"/>
            </a:xfrm>
            <a:prstGeom prst="rect">
              <a:avLst/>
            </a:prstGeom>
            <a:noFill/>
          </p:spPr>
          <p:txBody>
            <a:bodyPr wrap="none" rtlCol="0">
              <a:spAutoFit/>
            </a:bodyPr>
            <a:lstStyle/>
            <a:p>
              <a:pPr algn="ctr"/>
              <a:r>
                <a:rPr lang="fr-FR" sz="1800" dirty="0">
                  <a:latin typeface="+mn-lt"/>
                </a:rPr>
                <a:t>Maintien en </a:t>
              </a:r>
              <a:br>
                <a:rPr lang="fr-FR" sz="1800" dirty="0">
                  <a:latin typeface="+mn-lt"/>
                </a:rPr>
              </a:br>
              <a:r>
                <a:rPr lang="fr-FR" sz="1800" dirty="0">
                  <a:latin typeface="+mn-lt"/>
                </a:rPr>
                <a:t>condition </a:t>
              </a:r>
              <a:br>
                <a:rPr lang="fr-FR" sz="1800" dirty="0">
                  <a:latin typeface="+mn-lt"/>
                </a:rPr>
              </a:br>
              <a:r>
                <a:rPr lang="fr-FR" sz="1800" dirty="0">
                  <a:latin typeface="+mn-lt"/>
                </a:rPr>
                <a:t>de sécurité</a:t>
              </a:r>
            </a:p>
          </p:txBody>
        </p:sp>
        <p:pic>
          <p:nvPicPr>
            <p:cNvPr id="12" name="Picture 8" descr="C:\Users\Fcdw3504\Desktop\20151012_561ba8cdf1a60-210x210.png"/>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35000" contrast="40000"/>
                      </a14:imgEffect>
                    </a14:imgLayer>
                  </a14:imgProps>
                </a:ext>
                <a:ext uri="{28A0092B-C50C-407E-A947-70E740481C1C}">
                  <a14:useLocalDpi xmlns:a14="http://schemas.microsoft.com/office/drawing/2010/main" val="0"/>
                </a:ext>
              </a:extLst>
            </a:blip>
            <a:srcRect/>
            <a:stretch>
              <a:fillRect/>
            </a:stretch>
          </p:blipFill>
          <p:spPr bwMode="auto">
            <a:xfrm>
              <a:off x="4546935" y="3979736"/>
              <a:ext cx="596593" cy="753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Fcdw3504\Desktop\crime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62259" y="3945860"/>
              <a:ext cx="716425" cy="637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Fcdw3504\Desktop\200px-Octicons-bug.svg.png"/>
            <p:cNvPicPr>
              <a:picLocks noChangeAspect="1" noChangeArrowheads="1"/>
            </p:cNvPicPr>
            <p:nvPr/>
          </p:nvPicPr>
          <p:blipFill>
            <a:blip r:embed="rId6"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96408" y="3158592"/>
              <a:ext cx="396106" cy="5525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C:\Users\Fcdw3504\Desktop\career.png"/>
            <p:cNvPicPr>
              <a:picLocks noChangeAspect="1" noChangeArrowheads="1"/>
            </p:cNvPicPr>
            <p:nvPr/>
          </p:nvPicPr>
          <p:blipFill>
            <a:blip r:embed="rId7" cstate="email">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2368232" y="3150006"/>
              <a:ext cx="641369" cy="51800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37220" y="3769876"/>
              <a:ext cx="1310644" cy="523220"/>
            </a:xfrm>
            <a:prstGeom prst="rect">
              <a:avLst/>
            </a:prstGeom>
          </p:spPr>
          <p:txBody>
            <a:bodyPr wrap="square">
              <a:spAutoFit/>
            </a:bodyPr>
            <a:lstStyle/>
            <a:p>
              <a:pPr marL="4763" indent="-4763" algn="ctr">
                <a:buClr>
                  <a:srgbClr val="FF8000"/>
                </a:buClr>
              </a:pPr>
              <a:r>
                <a:rPr lang="fr-FR" sz="1400" i="1" dirty="0">
                  <a:latin typeface="+mn-lt"/>
                </a:rPr>
                <a:t>Information Security &amp; </a:t>
              </a:r>
              <a:r>
                <a:rPr lang="fr-FR" sz="1400" i="1" dirty="0" err="1">
                  <a:latin typeface="+mn-lt"/>
                </a:rPr>
                <a:t>Risk</a:t>
              </a:r>
              <a:endParaRPr lang="fr-FR" sz="1400" i="1" dirty="0">
                <a:latin typeface="+mn-lt"/>
              </a:endParaRPr>
            </a:p>
          </p:txBody>
        </p:sp>
        <p:sp>
          <p:nvSpPr>
            <p:cNvPr id="18" name="Rectangle 17"/>
            <p:cNvSpPr/>
            <p:nvPr/>
          </p:nvSpPr>
          <p:spPr>
            <a:xfrm>
              <a:off x="4249552" y="4728616"/>
              <a:ext cx="1310644" cy="523220"/>
            </a:xfrm>
            <a:prstGeom prst="rect">
              <a:avLst/>
            </a:prstGeom>
          </p:spPr>
          <p:txBody>
            <a:bodyPr wrap="square">
              <a:spAutoFit/>
            </a:bodyPr>
            <a:lstStyle/>
            <a:p>
              <a:pPr marL="4763" indent="-4763" algn="ctr">
                <a:buClr>
                  <a:srgbClr val="FF8000"/>
                </a:buClr>
              </a:pPr>
              <a:r>
                <a:rPr lang="fr-FR" sz="1400" i="1" dirty="0">
                  <a:latin typeface="+mn-lt"/>
                </a:rPr>
                <a:t>Identity &amp; Accès </a:t>
              </a:r>
            </a:p>
          </p:txBody>
        </p:sp>
        <p:sp>
          <p:nvSpPr>
            <p:cNvPr id="19" name="Rectangle 18"/>
            <p:cNvSpPr/>
            <p:nvPr/>
          </p:nvSpPr>
          <p:spPr>
            <a:xfrm>
              <a:off x="5992959" y="3696796"/>
              <a:ext cx="1310644" cy="307777"/>
            </a:xfrm>
            <a:prstGeom prst="rect">
              <a:avLst/>
            </a:prstGeom>
          </p:spPr>
          <p:txBody>
            <a:bodyPr wrap="square">
              <a:spAutoFit/>
            </a:bodyPr>
            <a:lstStyle/>
            <a:p>
              <a:pPr marL="4763" indent="-4763" algn="ctr">
                <a:buClr>
                  <a:srgbClr val="FF8000"/>
                </a:buClr>
              </a:pPr>
              <a:r>
                <a:rPr lang="fr-FR" sz="1400" i="1" dirty="0" err="1">
                  <a:latin typeface="+mn-lt"/>
                </a:rPr>
                <a:t>Vulnerabilities</a:t>
              </a:r>
              <a:endParaRPr lang="fr-FR" sz="1400" i="1" dirty="0">
                <a:latin typeface="+mn-lt"/>
              </a:endParaRPr>
            </a:p>
          </p:txBody>
        </p:sp>
        <p:sp>
          <p:nvSpPr>
            <p:cNvPr id="20" name="Rectangle 19"/>
            <p:cNvSpPr/>
            <p:nvPr/>
          </p:nvSpPr>
          <p:spPr>
            <a:xfrm>
              <a:off x="5965150" y="4583015"/>
              <a:ext cx="1310644" cy="307777"/>
            </a:xfrm>
            <a:prstGeom prst="rect">
              <a:avLst/>
            </a:prstGeom>
          </p:spPr>
          <p:txBody>
            <a:bodyPr wrap="square">
              <a:spAutoFit/>
            </a:bodyPr>
            <a:lstStyle/>
            <a:p>
              <a:pPr marL="4763" indent="-4763" algn="ctr">
                <a:buClr>
                  <a:srgbClr val="FF8000"/>
                </a:buClr>
              </a:pPr>
              <a:r>
                <a:rPr lang="fr-FR" sz="1400" i="1" dirty="0" err="1">
                  <a:latin typeface="+mn-lt"/>
                </a:rPr>
                <a:t>Threats</a:t>
              </a:r>
              <a:endParaRPr lang="fr-FR" sz="1400" i="1" dirty="0">
                <a:latin typeface="+mn-lt"/>
              </a:endParaRPr>
            </a:p>
          </p:txBody>
        </p:sp>
        <p:cxnSp>
          <p:nvCxnSpPr>
            <p:cNvPr id="24" name="Connecteur droit 23"/>
            <p:cNvCxnSpPr/>
            <p:nvPr/>
          </p:nvCxnSpPr>
          <p:spPr>
            <a:xfrm>
              <a:off x="3923928" y="2711246"/>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5868144" y="2727163"/>
              <a:ext cx="0" cy="187176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12D65CE-8885-9447-ABCC-4C5ED0EC3F2B}"/>
                </a:ext>
              </a:extLst>
            </p:cNvPr>
            <p:cNvSpPr/>
            <p:nvPr/>
          </p:nvSpPr>
          <p:spPr>
            <a:xfrm>
              <a:off x="2008649" y="5489730"/>
              <a:ext cx="5691387" cy="307777"/>
            </a:xfrm>
            <a:prstGeom prst="rect">
              <a:avLst/>
            </a:prstGeom>
          </p:spPr>
          <p:txBody>
            <a:bodyPr wrap="square">
              <a:spAutoFit/>
            </a:bodyPr>
            <a:lstStyle/>
            <a:p>
              <a:pPr marL="4763" indent="-4763" algn="ctr">
                <a:buClr>
                  <a:srgbClr val="FF8000"/>
                </a:buClr>
              </a:pPr>
              <a:r>
                <a:rPr lang="fr-FR" sz="1400" i="1" dirty="0" err="1">
                  <a:latin typeface="+mn-lt"/>
                </a:rPr>
                <a:t>From</a:t>
              </a:r>
              <a:r>
                <a:rPr lang="fr-FR" sz="1400" i="1" dirty="0">
                  <a:latin typeface="+mn-lt"/>
                </a:rPr>
                <a:t> </a:t>
              </a:r>
              <a:r>
                <a:rPr lang="fr-FR" sz="1400" i="1" dirty="0" err="1">
                  <a:latin typeface="+mn-lt"/>
                </a:rPr>
                <a:t>Risk</a:t>
              </a:r>
              <a:r>
                <a:rPr lang="fr-FR" sz="1400" i="1" dirty="0">
                  <a:latin typeface="+mn-lt"/>
                </a:rPr>
                <a:t> Mangement to Incident &amp; </a:t>
              </a:r>
              <a:r>
                <a:rPr lang="fr-FR" sz="1400" i="1" dirty="0" err="1">
                  <a:latin typeface="+mn-lt"/>
                </a:rPr>
                <a:t>Crisis</a:t>
              </a:r>
              <a:r>
                <a:rPr lang="fr-FR" sz="1400" i="1" dirty="0">
                  <a:latin typeface="+mn-lt"/>
                </a:rPr>
                <a:t> Management</a:t>
              </a:r>
            </a:p>
          </p:txBody>
        </p:sp>
        <p:cxnSp>
          <p:nvCxnSpPr>
            <p:cNvPr id="7" name="Connecteur droit avec flèche 6">
              <a:extLst>
                <a:ext uri="{FF2B5EF4-FFF2-40B4-BE49-F238E27FC236}">
                  <a16:creationId xmlns:a16="http://schemas.microsoft.com/office/drawing/2014/main" id="{AD6DF486-C985-8345-A8AF-8066281D7D06}"/>
                </a:ext>
              </a:extLst>
            </p:cNvPr>
            <p:cNvCxnSpPr/>
            <p:nvPr/>
          </p:nvCxnSpPr>
          <p:spPr>
            <a:xfrm>
              <a:off x="2068728" y="5416624"/>
              <a:ext cx="526714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54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293280" y="2386981"/>
            <a:ext cx="5565626" cy="1114028"/>
            <a:chOff x="3738198" y="1993840"/>
            <a:chExt cx="5565626" cy="835521"/>
          </a:xfrm>
        </p:grpSpPr>
        <p:sp>
          <p:nvSpPr>
            <p:cNvPr id="5" name="ZoneTexte 4"/>
            <p:cNvSpPr txBox="1"/>
            <p:nvPr/>
          </p:nvSpPr>
          <p:spPr>
            <a:xfrm>
              <a:off x="4996106" y="1993840"/>
              <a:ext cx="4307718" cy="375103"/>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Valeur/Gain</a:t>
              </a:r>
              <a:r>
                <a:rPr lang="fr-FR" sz="1400" dirty="0">
                  <a:latin typeface="+mj-lt"/>
                  <a:cs typeface="Arial" panose="020B0604020202020204" pitchFamily="34" charset="0"/>
                </a:rPr>
                <a:t>(Action)</a:t>
              </a:r>
              <a:r>
                <a:rPr lang="fr-FR" sz="2400" dirty="0">
                  <a:latin typeface="+mj-lt"/>
                  <a:cs typeface="Arial" panose="020B0604020202020204" pitchFamily="34" charset="0"/>
                </a:rPr>
                <a:t> x </a:t>
              </a:r>
              <a:r>
                <a:rPr lang="fr-FR" sz="2800" dirty="0">
                  <a:solidFill>
                    <a:schemeClr val="accent2"/>
                  </a:solidFill>
                  <a:latin typeface="+mj-lt"/>
                  <a:cs typeface="Arial" panose="020B0604020202020204" pitchFamily="34" charset="0"/>
                </a:rPr>
                <a:t>Fragilités</a:t>
              </a:r>
              <a:r>
                <a:rPr lang="fr-FR" sz="1400" dirty="0">
                  <a:solidFill>
                    <a:schemeClr val="accent2"/>
                  </a:solidFill>
                  <a:latin typeface="+mj-lt"/>
                  <a:cs typeface="Arial" panose="020B0604020202020204" pitchFamily="34" charset="0"/>
                </a:rPr>
                <a:t> </a:t>
              </a:r>
              <a:r>
                <a:rPr lang="fr-FR" sz="1600" dirty="0">
                  <a:solidFill>
                    <a:schemeClr val="accent2"/>
                  </a:solidFill>
                  <a:latin typeface="+mj-lt"/>
                  <a:cs typeface="Arial" panose="020B0604020202020204" pitchFamily="34" charset="0"/>
                </a:rPr>
                <a:t>(HOT)</a:t>
              </a:r>
              <a:endParaRPr lang="fr-FR" sz="2800" dirty="0">
                <a:solidFill>
                  <a:schemeClr val="accent2"/>
                </a:solidFill>
                <a:latin typeface="+mj-lt"/>
                <a:cs typeface="Arial" panose="020B0604020202020204" pitchFamily="34" charset="0"/>
              </a:endParaRPr>
            </a:p>
          </p:txBody>
        </p:sp>
        <p:sp>
          <p:nvSpPr>
            <p:cNvPr id="6" name="ZoneTexte 5"/>
            <p:cNvSpPr txBox="1"/>
            <p:nvPr/>
          </p:nvSpPr>
          <p:spPr>
            <a:xfrm>
              <a:off x="5328506" y="2500425"/>
              <a:ext cx="3640740" cy="328936"/>
            </a:xfrm>
            <a:prstGeom prst="rect">
              <a:avLst/>
            </a:prstGeom>
            <a:noFill/>
          </p:spPr>
          <p:txBody>
            <a:bodyPr wrap="none" lIns="68580" tIns="34290" rIns="68580" bIns="34290" rtlCol="0">
              <a:spAutoFit/>
            </a:bodyPr>
            <a:lstStyle/>
            <a:p>
              <a:r>
                <a:rPr lang="fr-FR" sz="2400" dirty="0">
                  <a:latin typeface="+mj-lt"/>
                  <a:cs typeface="Arial" panose="020B0604020202020204" pitchFamily="34" charset="0"/>
                </a:rPr>
                <a:t>Moyens</a:t>
              </a:r>
              <a:r>
                <a:rPr lang="fr-FR" sz="1200" dirty="0">
                  <a:latin typeface="+mj-lt"/>
                  <a:cs typeface="Arial" panose="020B0604020202020204" pitchFamily="34" charset="0"/>
                </a:rPr>
                <a:t>(Attaque)</a:t>
              </a:r>
              <a:r>
                <a:rPr lang="fr-FR" sz="1600" dirty="0">
                  <a:latin typeface="+mj-lt"/>
                  <a:cs typeface="Arial" panose="020B0604020202020204" pitchFamily="34" charset="0"/>
                </a:rPr>
                <a:t> </a:t>
              </a:r>
              <a:r>
                <a:rPr lang="fr-FR" sz="2400" dirty="0">
                  <a:latin typeface="+mj-lt"/>
                  <a:cs typeface="Arial" panose="020B0604020202020204" pitchFamily="34" charset="0"/>
                </a:rPr>
                <a:t>x Risques</a:t>
              </a:r>
              <a:r>
                <a:rPr lang="fr-FR" sz="1200" dirty="0">
                  <a:latin typeface="+mj-lt"/>
                  <a:cs typeface="Arial" panose="020B0604020202020204" pitchFamily="34" charset="0"/>
                </a:rPr>
                <a:t>(Attaquant)</a:t>
              </a:r>
              <a:endParaRPr lang="fr-FR" sz="2400" dirty="0">
                <a:latin typeface="+mj-lt"/>
                <a:cs typeface="Arial" panose="020B0604020202020204" pitchFamily="34" charset="0"/>
              </a:endParaRPr>
            </a:p>
          </p:txBody>
        </p:sp>
        <p:sp>
          <p:nvSpPr>
            <p:cNvPr id="7" name="ZoneTexte 6"/>
            <p:cNvSpPr txBox="1"/>
            <p:nvPr/>
          </p:nvSpPr>
          <p:spPr>
            <a:xfrm>
              <a:off x="3738198" y="2220173"/>
              <a:ext cx="1316707" cy="421269"/>
            </a:xfrm>
            <a:prstGeom prst="rect">
              <a:avLst/>
            </a:prstGeom>
            <a:noFill/>
          </p:spPr>
          <p:txBody>
            <a:bodyPr wrap="none" lIns="68580" tIns="34290" rIns="68580" bIns="34290" rtlCol="0">
              <a:spAutoFit/>
            </a:bodyPr>
            <a:lstStyle/>
            <a:p>
              <a:r>
                <a:rPr lang="fr-FR" sz="3200" dirty="0">
                  <a:latin typeface="+mj-lt"/>
                  <a:cs typeface="Arial" panose="020B0604020202020204" pitchFamily="34" charset="0"/>
                </a:rPr>
                <a:t>M</a:t>
              </a:r>
              <a:r>
                <a:rPr lang="fr-FR" sz="1400" dirty="0">
                  <a:latin typeface="+mj-lt"/>
                  <a:cs typeface="Arial" panose="020B0604020202020204" pitchFamily="34" charset="0"/>
                </a:rPr>
                <a:t>enace</a:t>
              </a:r>
              <a:r>
                <a:rPr lang="fr-FR" sz="3200" dirty="0">
                  <a:latin typeface="+mj-lt"/>
                  <a:cs typeface="Arial" panose="020B0604020202020204" pitchFamily="34" charset="0"/>
                </a:rPr>
                <a:t> = </a:t>
              </a:r>
            </a:p>
          </p:txBody>
        </p:sp>
        <p:cxnSp>
          <p:nvCxnSpPr>
            <p:cNvPr id="8" name="Connecteur droit 7"/>
            <p:cNvCxnSpPr/>
            <p:nvPr/>
          </p:nvCxnSpPr>
          <p:spPr>
            <a:xfrm>
              <a:off x="5101519" y="2451317"/>
              <a:ext cx="40117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953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2563168" y="1544273"/>
            <a:ext cx="1681088" cy="73053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la menace dans l’environnement</a:t>
            </a:r>
          </a:p>
        </p:txBody>
      </p:sp>
      <p:sp>
        <p:nvSpPr>
          <p:cNvPr id="8" name="ZoneTexte 7"/>
          <p:cNvSpPr txBox="1"/>
          <p:nvPr/>
        </p:nvSpPr>
        <p:spPr>
          <a:xfrm>
            <a:off x="2563168" y="2389785"/>
            <a:ext cx="1681088" cy="738664"/>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Veiller</a:t>
            </a:r>
            <a:r>
              <a:rPr lang="fr-FR" sz="1400" dirty="0">
                <a:latin typeface="Calibri" charset="0"/>
              </a:rPr>
              <a:t> sur les vulnérabilités</a:t>
            </a:r>
          </a:p>
          <a:p>
            <a:pPr algn="ctr" eaLnBrk="1" hangingPunct="1"/>
            <a:r>
              <a:rPr lang="fr-FR" sz="1400" dirty="0">
                <a:latin typeface="Calibri" charset="0"/>
              </a:rPr>
              <a:t>« technologiques »</a:t>
            </a:r>
          </a:p>
        </p:txBody>
      </p:sp>
      <p:sp>
        <p:nvSpPr>
          <p:cNvPr id="9" name="ZoneTexte 8"/>
          <p:cNvSpPr txBox="1"/>
          <p:nvPr/>
        </p:nvSpPr>
        <p:spPr>
          <a:xfrm>
            <a:off x="5371480" y="1544273"/>
            <a:ext cx="1681088" cy="72008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Détecter </a:t>
            </a:r>
            <a:r>
              <a:rPr lang="fr-FR" sz="1400" dirty="0">
                <a:latin typeface="Calibri" charset="0"/>
              </a:rPr>
              <a:t>les menaces ciblées</a:t>
            </a:r>
          </a:p>
        </p:txBody>
      </p:sp>
      <p:sp>
        <p:nvSpPr>
          <p:cNvPr id="10" name="ZoneTexte 9"/>
          <p:cNvSpPr txBox="1"/>
          <p:nvPr/>
        </p:nvSpPr>
        <p:spPr>
          <a:xfrm>
            <a:off x="5384676" y="2443198"/>
            <a:ext cx="1681088" cy="1129817"/>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Identifier </a:t>
            </a:r>
            <a:r>
              <a:rPr lang="fr-FR" sz="1400" dirty="0">
                <a:latin typeface="Calibri" charset="0"/>
              </a:rPr>
              <a:t>les vulnérabilités connus sur ses systèmes informatiques</a:t>
            </a:r>
          </a:p>
        </p:txBody>
      </p:sp>
      <p:sp>
        <p:nvSpPr>
          <p:cNvPr id="15" name="ZoneTexte 14"/>
          <p:cNvSpPr txBox="1"/>
          <p:nvPr/>
        </p:nvSpPr>
        <p:spPr>
          <a:xfrm>
            <a:off x="5384676" y="3717031"/>
            <a:ext cx="1681088" cy="97328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Rechercher </a:t>
            </a:r>
            <a:r>
              <a:rPr lang="fr-FR" sz="1400" dirty="0">
                <a:latin typeface="Calibri" charset="0"/>
              </a:rPr>
              <a:t>des vulnérabilités dans ses propres codes sources</a:t>
            </a:r>
          </a:p>
        </p:txBody>
      </p:sp>
      <p:sp>
        <p:nvSpPr>
          <p:cNvPr id="14" name="ZoneTexte 13"/>
          <p:cNvSpPr txBox="1"/>
          <p:nvPr/>
        </p:nvSpPr>
        <p:spPr>
          <a:xfrm>
            <a:off x="4504689" y="3314727"/>
            <a:ext cx="997160" cy="516575"/>
          </a:xfrm>
          <a:prstGeom prst="rect">
            <a:avLst/>
          </a:prstGeom>
          <a:solidFill>
            <a:schemeClr val="bg1"/>
          </a:solidFill>
          <a:ln>
            <a:solidFill>
              <a:schemeClr val="accent2"/>
            </a:solidFill>
          </a:ln>
        </p:spPr>
        <p:txBody>
          <a:bodyPr wrap="square" anchor="ctr" anchorCtr="0">
            <a:noAutofit/>
          </a:bodyPr>
          <a:lstStyle>
            <a:defPPr>
              <a:defRPr lang="fr-FR"/>
            </a:defPPr>
            <a:lvl1pPr algn="ctr" eaLnBrk="1" hangingPunct="1">
              <a:defRPr sz="1400" b="1">
                <a:latin typeface="Calibri"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fr-FR" dirty="0"/>
              <a:t>AUDITS</a:t>
            </a:r>
          </a:p>
        </p:txBody>
      </p:sp>
      <p:sp>
        <p:nvSpPr>
          <p:cNvPr id="6" name="ZoneTexte 5"/>
          <p:cNvSpPr txBox="1"/>
          <p:nvPr/>
        </p:nvSpPr>
        <p:spPr>
          <a:xfrm>
            <a:off x="4061644" y="1673770"/>
            <a:ext cx="1473448" cy="307777"/>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RENSEIGNEMENT</a:t>
            </a:r>
          </a:p>
        </p:txBody>
      </p:sp>
      <p:sp>
        <p:nvSpPr>
          <p:cNvPr id="16" name="ZoneTexte 15"/>
          <p:cNvSpPr txBox="1"/>
          <p:nvPr/>
        </p:nvSpPr>
        <p:spPr>
          <a:xfrm>
            <a:off x="4075336" y="2192925"/>
            <a:ext cx="1444600" cy="307776"/>
          </a:xfrm>
          <a:prstGeom prst="rect">
            <a:avLst/>
          </a:prstGeom>
          <a:solidFill>
            <a:schemeClr val="bg1"/>
          </a:solidFill>
          <a:ln>
            <a:solidFill>
              <a:schemeClr val="accent2"/>
            </a:solidFill>
          </a:ln>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VEILLE</a:t>
            </a:r>
          </a:p>
        </p:txBody>
      </p:sp>
      <p:cxnSp>
        <p:nvCxnSpPr>
          <p:cNvPr id="18" name="Connecteur en angle 17"/>
          <p:cNvCxnSpPr>
            <a:stCxn id="16" idx="2"/>
            <a:endCxn id="14" idx="0"/>
          </p:cNvCxnSpPr>
          <p:nvPr/>
        </p:nvCxnSpPr>
        <p:spPr>
          <a:xfrm rot="16200000" flipH="1">
            <a:off x="4493439" y="2804897"/>
            <a:ext cx="814026" cy="205633"/>
          </a:xfrm>
          <a:prstGeom prst="curvedConnector3">
            <a:avLst/>
          </a:prstGeom>
          <a:ln>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Nuage 18"/>
          <p:cNvSpPr/>
          <p:nvPr/>
        </p:nvSpPr>
        <p:spPr>
          <a:xfrm>
            <a:off x="3715296" y="332656"/>
            <a:ext cx="1967768" cy="1152129"/>
          </a:xfrm>
          <a:prstGeom prst="cloud">
            <a:avLst/>
          </a:prstGeom>
          <a:solidFill>
            <a:schemeClr val="bg1"/>
          </a:solidFill>
          <a:ln>
            <a:solidFill>
              <a:schemeClr val="accent2"/>
            </a:solidFill>
          </a:ln>
        </p:spPr>
        <p:txBody>
          <a:bodyPr wrap="square" anchor="ctr" anchorCtr="0">
            <a:noAutofit/>
          </a:bodyPr>
          <a:lstStyle/>
          <a:p>
            <a:pPr algn="ctr"/>
            <a:r>
              <a:rPr lang="fr-FR" sz="1400" b="1" dirty="0">
                <a:solidFill>
                  <a:schemeClr val="tx1"/>
                </a:solidFill>
                <a:latin typeface="Calibri" charset="0"/>
                <a:ea typeface="ＭＳ Ｐゴシック" charset="0"/>
              </a:rPr>
              <a:t>SOURCES</a:t>
            </a:r>
          </a:p>
          <a:p>
            <a:pPr algn="ctr"/>
            <a:r>
              <a:rPr lang="fr-FR" sz="1100" dirty="0">
                <a:solidFill>
                  <a:schemeClr val="tx1"/>
                </a:solidFill>
                <a:latin typeface="Calibri" charset="0"/>
                <a:ea typeface="ＭＳ Ｐゴシック" charset="0"/>
              </a:rPr>
              <a:t>Commerciales, Open Sources, DARKWEB…</a:t>
            </a:r>
          </a:p>
        </p:txBody>
      </p:sp>
      <p:cxnSp>
        <p:nvCxnSpPr>
          <p:cNvPr id="21" name="Connecteur en angle 20"/>
          <p:cNvCxnSpPr>
            <a:stCxn id="19" idx="2"/>
            <a:endCxn id="7" idx="0"/>
          </p:cNvCxnSpPr>
          <p:nvPr/>
        </p:nvCxnSpPr>
        <p:spPr>
          <a:xfrm rot="10800000" flipV="1">
            <a:off x="3403712" y="908721"/>
            <a:ext cx="317688"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2" name="Connecteur en angle 21"/>
          <p:cNvCxnSpPr>
            <a:stCxn id="19" idx="0"/>
            <a:endCxn id="9" idx="0"/>
          </p:cNvCxnSpPr>
          <p:nvPr/>
        </p:nvCxnSpPr>
        <p:spPr>
          <a:xfrm>
            <a:off x="5681424" y="908721"/>
            <a:ext cx="530600" cy="635552"/>
          </a:xfrm>
          <a:prstGeom prst="bentConnector2">
            <a:avLst/>
          </a:prstGeom>
          <a:ln>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570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267DC7C0-835F-1749-B2D9-E5E7EABEE94D}"/>
              </a:ext>
            </a:extLst>
          </p:cNvPr>
          <p:cNvSpPr/>
          <p:nvPr/>
        </p:nvSpPr>
        <p:spPr>
          <a:xfrm>
            <a:off x="2344806" y="543638"/>
            <a:ext cx="4615988" cy="3888220"/>
          </a:xfrm>
          <a:prstGeom prst="triangl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5" name="Ellipse 4"/>
          <p:cNvSpPr/>
          <p:nvPr/>
        </p:nvSpPr>
        <p:spPr>
          <a:xfrm>
            <a:off x="9447726" y="956798"/>
            <a:ext cx="3456384" cy="3170094"/>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pic>
        <p:nvPicPr>
          <p:cNvPr id="1027" name="Picture 3" descr="C:\Users\Fcdw3504\Desktop\104596-200.png"/>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7469" y="1317967"/>
            <a:ext cx="1170508" cy="1170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Fcdw3504\Desktop\127323-200.png"/>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889540">
            <a:off x="2622820" y="1198539"/>
            <a:ext cx="151216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Fcdw3504\Desktop\FIRS-icon.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2700" y="330285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Fcdw3504\Desktop\video_analyst_icon_242x174px.png"/>
          <p:cNvPicPr>
            <a:picLocks noChangeAspect="1" noChangeArrowheads="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475" y="1833648"/>
            <a:ext cx="1289348" cy="92705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1472458" y="2671314"/>
            <a:ext cx="1464055" cy="646331"/>
          </a:xfrm>
          <a:prstGeom prst="rect">
            <a:avLst/>
          </a:prstGeom>
          <a:noFill/>
        </p:spPr>
        <p:txBody>
          <a:bodyPr wrap="none" rtlCol="0">
            <a:spAutoFit/>
          </a:bodyPr>
          <a:lstStyle/>
          <a:p>
            <a:pPr algn="ctr"/>
            <a:r>
              <a:rPr lang="fr-FR" sz="1800" b="1" dirty="0">
                <a:latin typeface="+mn-lt"/>
              </a:rPr>
              <a:t>Vulnerability</a:t>
            </a:r>
            <a:br>
              <a:rPr lang="fr-FR" sz="1800" b="1" dirty="0">
                <a:latin typeface="+mn-lt"/>
              </a:rPr>
            </a:br>
            <a:r>
              <a:rPr lang="fr-FR" sz="1800" b="1" dirty="0">
                <a:latin typeface="+mn-lt"/>
              </a:rPr>
              <a:t>Management</a:t>
            </a:r>
          </a:p>
        </p:txBody>
      </p:sp>
      <p:sp>
        <p:nvSpPr>
          <p:cNvPr id="10" name="ZoneTexte 9"/>
          <p:cNvSpPr txBox="1"/>
          <p:nvPr/>
        </p:nvSpPr>
        <p:spPr>
          <a:xfrm>
            <a:off x="6187795" y="2541845"/>
            <a:ext cx="1464055" cy="646331"/>
          </a:xfrm>
          <a:prstGeom prst="rect">
            <a:avLst/>
          </a:prstGeom>
          <a:noFill/>
        </p:spPr>
        <p:txBody>
          <a:bodyPr wrap="none" rtlCol="0">
            <a:spAutoFit/>
          </a:bodyPr>
          <a:lstStyle/>
          <a:p>
            <a:pPr algn="ctr"/>
            <a:r>
              <a:rPr lang="fr-FR" sz="1800" b="1" dirty="0">
                <a:latin typeface="+mn-lt"/>
              </a:rPr>
              <a:t>Threat </a:t>
            </a:r>
            <a:br>
              <a:rPr lang="fr-FR" sz="1800" b="1" dirty="0">
                <a:latin typeface="+mn-lt"/>
              </a:rPr>
            </a:br>
            <a:r>
              <a:rPr lang="fr-FR" sz="1800" b="1" dirty="0">
                <a:latin typeface="+mn-lt"/>
              </a:rPr>
              <a:t>Management</a:t>
            </a:r>
          </a:p>
        </p:txBody>
      </p:sp>
      <p:sp>
        <p:nvSpPr>
          <p:cNvPr id="11" name="ZoneTexte 10"/>
          <p:cNvSpPr txBox="1"/>
          <p:nvPr/>
        </p:nvSpPr>
        <p:spPr>
          <a:xfrm>
            <a:off x="3201432" y="5014100"/>
            <a:ext cx="2861764" cy="369332"/>
          </a:xfrm>
          <a:prstGeom prst="rect">
            <a:avLst/>
          </a:prstGeom>
          <a:noFill/>
        </p:spPr>
        <p:txBody>
          <a:bodyPr wrap="square" rtlCol="0">
            <a:spAutoFit/>
          </a:bodyPr>
          <a:lstStyle/>
          <a:p>
            <a:pPr algn="ctr"/>
            <a:r>
              <a:rPr lang="fr-FR" sz="1800" b="1" dirty="0">
                <a:latin typeface="+mn-lt"/>
              </a:rPr>
              <a:t>Incident  Management</a:t>
            </a:r>
          </a:p>
        </p:txBody>
      </p:sp>
      <p:sp>
        <p:nvSpPr>
          <p:cNvPr id="13" name="ZoneTexte 12"/>
          <p:cNvSpPr txBox="1"/>
          <p:nvPr/>
        </p:nvSpPr>
        <p:spPr>
          <a:xfrm>
            <a:off x="3923928" y="2710661"/>
            <a:ext cx="1485791" cy="646331"/>
          </a:xfrm>
          <a:prstGeom prst="rect">
            <a:avLst/>
          </a:prstGeom>
          <a:noFill/>
        </p:spPr>
        <p:txBody>
          <a:bodyPr wrap="none" rtlCol="0">
            <a:spAutoFit/>
          </a:bodyPr>
          <a:lstStyle/>
          <a:p>
            <a:pPr algn="ctr"/>
            <a:r>
              <a:rPr lang="fr-FR" sz="1800" b="1" dirty="0">
                <a:latin typeface="+mn-lt"/>
              </a:rPr>
              <a:t>Cyberdefense</a:t>
            </a:r>
          </a:p>
          <a:p>
            <a:pPr algn="ctr"/>
            <a:r>
              <a:rPr lang="fr-FR" sz="1800" b="1" dirty="0">
                <a:latin typeface="+mn-lt"/>
              </a:rPr>
              <a:t>Management</a:t>
            </a:r>
          </a:p>
        </p:txBody>
      </p:sp>
      <p:sp>
        <p:nvSpPr>
          <p:cNvPr id="12" name="ZoneTexte 11">
            <a:extLst>
              <a:ext uri="{FF2B5EF4-FFF2-40B4-BE49-F238E27FC236}">
                <a16:creationId xmlns:a16="http://schemas.microsoft.com/office/drawing/2014/main" id="{09A53EDE-25BA-0145-B006-59575C70DEA2}"/>
              </a:ext>
            </a:extLst>
          </p:cNvPr>
          <p:cNvSpPr txBox="1"/>
          <p:nvPr/>
        </p:nvSpPr>
        <p:spPr>
          <a:xfrm>
            <a:off x="9468544" y="351538"/>
            <a:ext cx="2456313" cy="369332"/>
          </a:xfrm>
          <a:prstGeom prst="rect">
            <a:avLst/>
          </a:prstGeom>
          <a:noFill/>
        </p:spPr>
        <p:txBody>
          <a:bodyPr wrap="none" rtlCol="0">
            <a:spAutoFit/>
          </a:bodyPr>
          <a:lstStyle/>
          <a:p>
            <a:pPr algn="ctr"/>
            <a:r>
              <a:rPr lang="fr-FR" sz="1800" b="1" dirty="0" err="1">
                <a:latin typeface="+mn-lt"/>
              </a:rPr>
              <a:t>CyberRisk</a:t>
            </a:r>
            <a:r>
              <a:rPr lang="fr-FR" sz="1800" b="1" dirty="0">
                <a:latin typeface="+mn-lt"/>
              </a:rPr>
              <a:t> Management</a:t>
            </a:r>
          </a:p>
        </p:txBody>
      </p:sp>
    </p:spTree>
    <p:extLst>
      <p:ext uri="{BB962C8B-B14F-4D97-AF65-F5344CB8AC3E}">
        <p14:creationId xmlns:p14="http://schemas.microsoft.com/office/powerpoint/2010/main" val="3485371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9654" y="1772816"/>
            <a:ext cx="3235312"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Systèmes »</a:t>
            </a:r>
          </a:p>
        </p:txBody>
      </p:sp>
      <p:sp>
        <p:nvSpPr>
          <p:cNvPr id="6" name="Rectangle 5"/>
          <p:cNvSpPr/>
          <p:nvPr/>
        </p:nvSpPr>
        <p:spPr>
          <a:xfrm>
            <a:off x="5274078" y="1772816"/>
            <a:ext cx="3240360" cy="5087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Failles  « applicatives »</a:t>
            </a:r>
          </a:p>
        </p:txBody>
      </p:sp>
      <p:sp>
        <p:nvSpPr>
          <p:cNvPr id="7" name="ZoneTexte 6"/>
          <p:cNvSpPr txBox="1"/>
          <p:nvPr/>
        </p:nvSpPr>
        <p:spPr>
          <a:xfrm>
            <a:off x="5832140" y="2920297"/>
            <a:ext cx="2016224" cy="646331"/>
          </a:xfrm>
          <a:prstGeom prst="rect">
            <a:avLst/>
          </a:prstGeom>
          <a:noFill/>
        </p:spPr>
        <p:txBody>
          <a:bodyPr wrap="square" rtlCol="0">
            <a:spAutoFit/>
          </a:bodyPr>
          <a:lstStyle/>
          <a:p>
            <a:pPr algn="ctr"/>
            <a:r>
              <a:rPr lang="fr-FR" sz="1800" dirty="0">
                <a:latin typeface="+mn-lt"/>
              </a:rPr>
              <a:t>Vulnérabilités Logicielles</a:t>
            </a:r>
          </a:p>
        </p:txBody>
      </p:sp>
      <p:sp>
        <p:nvSpPr>
          <p:cNvPr id="8" name="Flèche vers le bas 7"/>
          <p:cNvSpPr/>
          <p:nvPr/>
        </p:nvSpPr>
        <p:spPr>
          <a:xfrm>
            <a:off x="256328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ZoneTexte 8"/>
          <p:cNvSpPr txBox="1"/>
          <p:nvPr/>
        </p:nvSpPr>
        <p:spPr>
          <a:xfrm>
            <a:off x="697929" y="2920298"/>
            <a:ext cx="4075734" cy="646331"/>
          </a:xfrm>
          <a:prstGeom prst="rect">
            <a:avLst/>
          </a:prstGeom>
          <a:noFill/>
        </p:spPr>
        <p:txBody>
          <a:bodyPr wrap="square" rtlCol="0">
            <a:spAutoFit/>
          </a:bodyPr>
          <a:lstStyle/>
          <a:p>
            <a:pPr algn="ctr"/>
            <a:r>
              <a:rPr lang="fr-FR" sz="1800" dirty="0">
                <a:latin typeface="+mn-lt"/>
              </a:rPr>
              <a:t>Politique de sécurité / Configurations </a:t>
            </a:r>
            <a:br>
              <a:rPr lang="fr-FR" sz="1800" dirty="0">
                <a:latin typeface="+mn-lt"/>
              </a:rPr>
            </a:br>
            <a:r>
              <a:rPr lang="fr-FR" sz="1800" dirty="0">
                <a:latin typeface="+mn-lt"/>
              </a:rPr>
              <a:t>« laxistes » ou faibles </a:t>
            </a:r>
          </a:p>
        </p:txBody>
      </p:sp>
      <p:sp>
        <p:nvSpPr>
          <p:cNvPr id="10" name="ZoneTexte 9"/>
          <p:cNvSpPr txBox="1"/>
          <p:nvPr/>
        </p:nvSpPr>
        <p:spPr>
          <a:xfrm>
            <a:off x="8244408" y="-1083697"/>
            <a:ext cx="2501793" cy="1200329"/>
          </a:xfrm>
          <a:prstGeom prst="rect">
            <a:avLst/>
          </a:prstGeom>
          <a:noFill/>
        </p:spPr>
        <p:txBody>
          <a:bodyPr wrap="square" rtlCol="0">
            <a:spAutoFit/>
          </a:bodyPr>
          <a:lstStyle/>
          <a:p>
            <a:pPr algn="ctr"/>
            <a:r>
              <a:rPr lang="fr-FR" sz="1800" dirty="0">
                <a:solidFill>
                  <a:srgbClr val="BC002B"/>
                </a:solidFill>
                <a:latin typeface="+mn-lt"/>
              </a:rPr>
              <a:t>Découvertes par des « experts »  sur des codes « fermés »</a:t>
            </a:r>
          </a:p>
          <a:p>
            <a:pPr algn="ctr"/>
            <a:endParaRPr lang="fr-FR" sz="1800" dirty="0">
              <a:solidFill>
                <a:srgbClr val="BC002B"/>
              </a:solidFill>
              <a:latin typeface="+mn-lt"/>
            </a:endParaRPr>
          </a:p>
        </p:txBody>
      </p:sp>
      <p:sp>
        <p:nvSpPr>
          <p:cNvPr id="11" name="ZoneTexte 10"/>
          <p:cNvSpPr txBox="1"/>
          <p:nvPr/>
        </p:nvSpPr>
        <p:spPr>
          <a:xfrm>
            <a:off x="1420625" y="3790677"/>
            <a:ext cx="2726730" cy="923330"/>
          </a:xfrm>
          <a:prstGeom prst="rect">
            <a:avLst/>
          </a:prstGeom>
          <a:noFill/>
        </p:spPr>
        <p:txBody>
          <a:bodyPr wrap="square" rtlCol="0">
            <a:spAutoFit/>
          </a:bodyPr>
          <a:lstStyle/>
          <a:p>
            <a:pPr algn="ctr"/>
            <a:r>
              <a:rPr lang="fr-FR" sz="1800" dirty="0">
                <a:solidFill>
                  <a:schemeClr val="accent2"/>
                </a:solidFill>
                <a:latin typeface="+mn-lt"/>
              </a:rPr>
              <a:t>Conformité aux politiques de sécurité et/ou état de l’art / bonnes pratiques</a:t>
            </a:r>
          </a:p>
        </p:txBody>
      </p:sp>
      <p:sp>
        <p:nvSpPr>
          <p:cNvPr id="12" name="Flèche vers le bas 11"/>
          <p:cNvSpPr/>
          <p:nvPr/>
        </p:nvSpPr>
        <p:spPr>
          <a:xfrm>
            <a:off x="6646924" y="2281518"/>
            <a:ext cx="468052" cy="638780"/>
          </a:xfrm>
          <a:prstGeom prst="down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cxnSp>
        <p:nvCxnSpPr>
          <p:cNvPr id="13" name="Connecteur droit avec flèche 12"/>
          <p:cNvCxnSpPr>
            <a:stCxn id="7" idx="2"/>
          </p:cNvCxnSpPr>
          <p:nvPr/>
        </p:nvCxnSpPr>
        <p:spPr>
          <a:xfrm flipH="1">
            <a:off x="5832140"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7" idx="2"/>
          </p:cNvCxnSpPr>
          <p:nvPr/>
        </p:nvCxnSpPr>
        <p:spPr>
          <a:xfrm>
            <a:off x="6840252" y="3566628"/>
            <a:ext cx="1008112" cy="626887"/>
          </a:xfrm>
          <a:prstGeom prst="straightConnector1">
            <a:avLst/>
          </a:prstGeom>
          <a:ln w="28575">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630700" y="4221088"/>
            <a:ext cx="2016224" cy="646331"/>
          </a:xfrm>
          <a:prstGeom prst="rect">
            <a:avLst/>
          </a:prstGeom>
          <a:noFill/>
        </p:spPr>
        <p:txBody>
          <a:bodyPr wrap="square" rtlCol="0">
            <a:spAutoFit/>
          </a:bodyPr>
          <a:lstStyle/>
          <a:p>
            <a:pPr algn="ctr"/>
            <a:r>
              <a:rPr lang="fr-FR" sz="1800" dirty="0">
                <a:latin typeface="+mn-lt"/>
              </a:rPr>
              <a:t>Progiciels, Codes </a:t>
            </a:r>
            <a:r>
              <a:rPr lang="fr-FR" sz="1800" dirty="0" err="1">
                <a:latin typeface="+mn-lt"/>
              </a:rPr>
              <a:t>OpenSource</a:t>
            </a:r>
            <a:endParaRPr lang="fr-FR" sz="1800" dirty="0">
              <a:latin typeface="+mn-lt"/>
            </a:endParaRPr>
          </a:p>
        </p:txBody>
      </p:sp>
      <p:sp>
        <p:nvSpPr>
          <p:cNvPr id="22" name="ZoneTexte 21"/>
          <p:cNvSpPr txBox="1"/>
          <p:nvPr/>
        </p:nvSpPr>
        <p:spPr>
          <a:xfrm>
            <a:off x="6895126" y="4226932"/>
            <a:ext cx="2016224" cy="646331"/>
          </a:xfrm>
          <a:prstGeom prst="rect">
            <a:avLst/>
          </a:prstGeom>
          <a:noFill/>
        </p:spPr>
        <p:txBody>
          <a:bodyPr wrap="square" rtlCol="0">
            <a:spAutoFit/>
          </a:bodyPr>
          <a:lstStyle/>
          <a:p>
            <a:pPr algn="ctr"/>
            <a:r>
              <a:rPr lang="fr-FR" sz="1800" dirty="0">
                <a:latin typeface="+mn-lt"/>
              </a:rPr>
              <a:t>Applications sur</a:t>
            </a:r>
          </a:p>
          <a:p>
            <a:pPr algn="ctr"/>
            <a:r>
              <a:rPr lang="fr-FR" sz="1800" dirty="0">
                <a:latin typeface="+mn-lt"/>
              </a:rPr>
              <a:t>mesures</a:t>
            </a:r>
          </a:p>
        </p:txBody>
      </p:sp>
      <p:sp>
        <p:nvSpPr>
          <p:cNvPr id="23" name="ZoneTexte 22"/>
          <p:cNvSpPr txBox="1"/>
          <p:nvPr/>
        </p:nvSpPr>
        <p:spPr>
          <a:xfrm>
            <a:off x="4773663" y="4818926"/>
            <a:ext cx="1742554" cy="646331"/>
          </a:xfrm>
          <a:prstGeom prst="rect">
            <a:avLst/>
          </a:prstGeom>
          <a:noFill/>
        </p:spPr>
        <p:txBody>
          <a:bodyPr wrap="square" rtlCol="0">
            <a:spAutoFit/>
          </a:bodyPr>
          <a:lstStyle/>
          <a:p>
            <a:pPr algn="ctr"/>
            <a:r>
              <a:rPr lang="fr-FR" sz="1800" dirty="0">
                <a:solidFill>
                  <a:schemeClr val="bg1">
                    <a:lumMod val="50000"/>
                  </a:schemeClr>
                </a:solidFill>
                <a:latin typeface="+mn-lt"/>
              </a:rPr>
              <a:t>(Editeurs, Auteurs)</a:t>
            </a:r>
          </a:p>
        </p:txBody>
      </p:sp>
      <p:sp>
        <p:nvSpPr>
          <p:cNvPr id="24" name="ZoneTexte 23"/>
          <p:cNvSpPr txBox="1"/>
          <p:nvPr/>
        </p:nvSpPr>
        <p:spPr>
          <a:xfrm>
            <a:off x="7082804" y="4845478"/>
            <a:ext cx="1742554" cy="369332"/>
          </a:xfrm>
          <a:prstGeom prst="rect">
            <a:avLst/>
          </a:prstGeom>
          <a:noFill/>
        </p:spPr>
        <p:txBody>
          <a:bodyPr wrap="square" rtlCol="0">
            <a:spAutoFit/>
          </a:bodyPr>
          <a:lstStyle/>
          <a:p>
            <a:pPr algn="ctr"/>
            <a:r>
              <a:rPr lang="fr-FR" sz="1800" dirty="0">
                <a:solidFill>
                  <a:schemeClr val="bg1">
                    <a:lumMod val="50000"/>
                  </a:schemeClr>
                </a:solidFill>
                <a:latin typeface="+mn-lt"/>
              </a:rPr>
              <a:t>(Développeurs)</a:t>
            </a:r>
          </a:p>
        </p:txBody>
      </p:sp>
      <p:sp>
        <p:nvSpPr>
          <p:cNvPr id="25" name="ZoneTexte 24"/>
          <p:cNvSpPr txBox="1"/>
          <p:nvPr/>
        </p:nvSpPr>
        <p:spPr>
          <a:xfrm>
            <a:off x="4958383" y="5499450"/>
            <a:ext cx="1434033" cy="369332"/>
          </a:xfrm>
          <a:prstGeom prst="rect">
            <a:avLst/>
          </a:prstGeom>
          <a:noFill/>
        </p:spPr>
        <p:txBody>
          <a:bodyPr wrap="square" rtlCol="0">
            <a:spAutoFit/>
          </a:bodyPr>
          <a:lstStyle/>
          <a:p>
            <a:pPr algn="ctr"/>
            <a:r>
              <a:rPr lang="fr-FR" sz="1800" dirty="0">
                <a:solidFill>
                  <a:schemeClr val="accent2"/>
                </a:solidFill>
                <a:latin typeface="+mn-lt"/>
              </a:rPr>
              <a:t>CERT</a:t>
            </a:r>
          </a:p>
        </p:txBody>
      </p:sp>
      <p:sp>
        <p:nvSpPr>
          <p:cNvPr id="27" name="ZoneTexte 26"/>
          <p:cNvSpPr txBox="1"/>
          <p:nvPr/>
        </p:nvSpPr>
        <p:spPr>
          <a:xfrm>
            <a:off x="7237064" y="5214810"/>
            <a:ext cx="1434033" cy="646331"/>
          </a:xfrm>
          <a:prstGeom prst="rect">
            <a:avLst/>
          </a:prstGeom>
          <a:noFill/>
        </p:spPr>
        <p:txBody>
          <a:bodyPr wrap="square" rtlCol="0">
            <a:spAutoFit/>
          </a:bodyPr>
          <a:lstStyle/>
          <a:p>
            <a:pPr algn="ctr"/>
            <a:r>
              <a:rPr lang="fr-FR" sz="1800" dirty="0">
                <a:solidFill>
                  <a:schemeClr val="accent2"/>
                </a:solidFill>
                <a:latin typeface="+mn-lt"/>
              </a:rPr>
              <a:t>Vérification et Validation </a:t>
            </a:r>
          </a:p>
        </p:txBody>
      </p:sp>
    </p:spTree>
    <p:extLst>
      <p:ext uri="{BB962C8B-B14F-4D97-AF65-F5344CB8AC3E}">
        <p14:creationId xmlns:p14="http://schemas.microsoft.com/office/powerpoint/2010/main" val="1166138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20528" y="1093912"/>
            <a:ext cx="20339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Définir un </a:t>
            </a:r>
            <a:r>
              <a:rPr lang="fr-FR" sz="1400" b="1" dirty="0">
                <a:latin typeface="Calibri" charset="0"/>
              </a:rPr>
              <a:t>périmètre</a:t>
            </a:r>
            <a:r>
              <a:rPr lang="fr-FR" sz="1400" dirty="0">
                <a:latin typeface="Calibri" charset="0"/>
              </a:rPr>
              <a:t> et </a:t>
            </a:r>
            <a:r>
              <a:rPr lang="fr-FR" sz="1400" b="1" dirty="0">
                <a:latin typeface="Calibri" charset="0"/>
              </a:rPr>
              <a:t>cartographier</a:t>
            </a:r>
            <a:r>
              <a:rPr lang="fr-FR" sz="1400" dirty="0">
                <a:latin typeface="Calibri" charset="0"/>
              </a:rPr>
              <a:t> les  actifs</a:t>
            </a:r>
          </a:p>
        </p:txBody>
      </p:sp>
      <p:sp>
        <p:nvSpPr>
          <p:cNvPr id="5" name="ZoneTexte 4"/>
          <p:cNvSpPr txBox="1"/>
          <p:nvPr/>
        </p:nvSpPr>
        <p:spPr>
          <a:xfrm>
            <a:off x="1745928" y="2278584"/>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Classer </a:t>
            </a:r>
            <a:r>
              <a:rPr lang="fr-FR" sz="1400" dirty="0">
                <a:latin typeface="Calibri" charset="0"/>
              </a:rPr>
              <a:t>les actifs en fonction des </a:t>
            </a:r>
            <a:r>
              <a:rPr lang="fr-FR" sz="1400" b="1" dirty="0">
                <a:latin typeface="Calibri" charset="0"/>
              </a:rPr>
              <a:t>risques</a:t>
            </a:r>
          </a:p>
        </p:txBody>
      </p:sp>
      <p:sp>
        <p:nvSpPr>
          <p:cNvPr id="6" name="Rectangle 5"/>
          <p:cNvSpPr/>
          <p:nvPr/>
        </p:nvSpPr>
        <p:spPr>
          <a:xfrm>
            <a:off x="467544" y="5661248"/>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1468500" y="16506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1493900" y="282322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4868168" y="1309936"/>
            <a:ext cx="197791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Evaluer </a:t>
            </a:r>
            <a:r>
              <a:rPr lang="fr-FR" sz="1400" dirty="0">
                <a:latin typeface="Calibri" charset="0"/>
              </a:rPr>
              <a:t>la sécurité des actifs régulièrement</a:t>
            </a:r>
          </a:p>
        </p:txBody>
      </p:sp>
      <p:sp>
        <p:nvSpPr>
          <p:cNvPr id="23" name="ZoneTexte 22"/>
          <p:cNvSpPr txBox="1"/>
          <p:nvPr/>
        </p:nvSpPr>
        <p:spPr>
          <a:xfrm>
            <a:off x="4504308" y="2273524"/>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Construire </a:t>
            </a:r>
            <a:r>
              <a:rPr lang="fr-FR" sz="1400" dirty="0">
                <a:latin typeface="Calibri" charset="0"/>
              </a:rPr>
              <a:t>un plan de remédiation adapté aux risques et à la continuité d’activité</a:t>
            </a:r>
          </a:p>
        </p:txBody>
      </p:sp>
      <p:cxnSp>
        <p:nvCxnSpPr>
          <p:cNvPr id="25" name="Connecteur en angle 24"/>
          <p:cNvCxnSpPr>
            <a:stCxn id="5" idx="3"/>
            <a:endCxn id="22" idx="0"/>
          </p:cNvCxnSpPr>
          <p:nvPr/>
        </p:nvCxnSpPr>
        <p:spPr>
          <a:xfrm flipV="1">
            <a:off x="3723838" y="1309936"/>
            <a:ext cx="2133285" cy="1328688"/>
          </a:xfrm>
          <a:prstGeom prst="bentConnector4">
            <a:avLst>
              <a:gd name="adj1" fmla="val 26821"/>
              <a:gd name="adj2" fmla="val 117205"/>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04556" y="3225900"/>
            <a:ext cx="2714262"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Corriger </a:t>
            </a:r>
            <a:r>
              <a:rPr lang="fr-FR" sz="1400" dirty="0">
                <a:latin typeface="Calibri" charset="0"/>
              </a:rPr>
              <a:t>les vulnérabilités</a:t>
            </a:r>
          </a:p>
        </p:txBody>
      </p:sp>
      <p:cxnSp>
        <p:nvCxnSpPr>
          <p:cNvPr id="34" name="Connecteur droit avec flèche 33"/>
          <p:cNvCxnSpPr>
            <a:stCxn id="4" idx="2"/>
            <a:endCxn id="5" idx="0"/>
          </p:cNvCxnSpPr>
          <p:nvPr/>
        </p:nvCxnSpPr>
        <p:spPr>
          <a:xfrm flipH="1">
            <a:off x="2734883" y="1813992"/>
            <a:ext cx="2637" cy="464592"/>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29" idx="2"/>
            <a:endCxn id="22" idx="3"/>
          </p:cNvCxnSpPr>
          <p:nvPr/>
        </p:nvCxnSpPr>
        <p:spPr>
          <a:xfrm rot="5400000" flipH="1" flipV="1">
            <a:off x="5215880" y="2315782"/>
            <a:ext cx="2276004" cy="984391"/>
          </a:xfrm>
          <a:prstGeom prst="bentConnector4">
            <a:avLst>
              <a:gd name="adj1" fmla="val -10044"/>
              <a:gd name="adj2" fmla="val 161088"/>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stCxn id="22" idx="2"/>
            <a:endCxn id="23" idx="0"/>
          </p:cNvCxnSpPr>
          <p:nvPr/>
        </p:nvCxnSpPr>
        <p:spPr>
          <a:xfrm>
            <a:off x="5857123" y="2030016"/>
            <a:ext cx="4316" cy="243508"/>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23" idx="2"/>
            <a:endCxn id="29" idx="0"/>
          </p:cNvCxnSpPr>
          <p:nvPr/>
        </p:nvCxnSpPr>
        <p:spPr>
          <a:xfrm>
            <a:off x="5861439" y="2993604"/>
            <a:ext cx="248" cy="232296"/>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616140" y="17582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45" name="Ellipse 44"/>
          <p:cNvSpPr/>
          <p:nvPr/>
        </p:nvSpPr>
        <p:spPr>
          <a:xfrm>
            <a:off x="4252280" y="2677704"/>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46" name="Ellipse 45"/>
          <p:cNvSpPr/>
          <p:nvPr/>
        </p:nvSpPr>
        <p:spPr>
          <a:xfrm>
            <a:off x="4232920" y="372995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spTree>
    <p:extLst>
      <p:ext uri="{BB962C8B-B14F-4D97-AF65-F5344CB8AC3E}">
        <p14:creationId xmlns:p14="http://schemas.microsoft.com/office/powerpoint/2010/main" val="1873891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e libre 3"/>
          <p:cNvSpPr/>
          <p:nvPr/>
        </p:nvSpPr>
        <p:spPr bwMode="auto">
          <a:xfrm>
            <a:off x="788466" y="1698112"/>
            <a:ext cx="8326438" cy="4595813"/>
          </a:xfrm>
          <a:custGeom>
            <a:avLst/>
            <a:gdLst>
              <a:gd name="connsiteX0" fmla="*/ 0 w 2200275"/>
              <a:gd name="connsiteY0" fmla="*/ 228600 h 890588"/>
              <a:gd name="connsiteX1" fmla="*/ 485775 w 2200275"/>
              <a:gd name="connsiteY1" fmla="*/ 333375 h 890588"/>
              <a:gd name="connsiteX2" fmla="*/ 838200 w 2200275"/>
              <a:gd name="connsiteY2" fmla="*/ 876300 h 890588"/>
              <a:gd name="connsiteX3" fmla="*/ 1333500 w 2200275"/>
              <a:gd name="connsiteY3" fmla="*/ 247650 h 890588"/>
              <a:gd name="connsiteX4" fmla="*/ 2200275 w 2200275"/>
              <a:gd name="connsiteY4" fmla="*/ 0 h 89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275" h="890588">
                <a:moveTo>
                  <a:pt x="0" y="228600"/>
                </a:moveTo>
                <a:cubicBezTo>
                  <a:pt x="173037" y="227012"/>
                  <a:pt x="346075" y="225425"/>
                  <a:pt x="485775" y="333375"/>
                </a:cubicBezTo>
                <a:cubicBezTo>
                  <a:pt x="625475" y="441325"/>
                  <a:pt x="696912" y="890588"/>
                  <a:pt x="838200" y="876300"/>
                </a:cubicBezTo>
                <a:cubicBezTo>
                  <a:pt x="979488" y="862012"/>
                  <a:pt x="1106488" y="393700"/>
                  <a:pt x="1333500" y="247650"/>
                </a:cubicBezTo>
                <a:cubicBezTo>
                  <a:pt x="1560513" y="101600"/>
                  <a:pt x="1880394" y="50800"/>
                  <a:pt x="2200275" y="0"/>
                </a:cubicBezTo>
              </a:path>
            </a:pathLst>
          </a:custGeom>
          <a:ln w="76200">
            <a:solidFill>
              <a:schemeClr val="accent2">
                <a:lumMod val="60000"/>
                <a:lumOff val="40000"/>
                <a:alpha val="24000"/>
              </a:schemeClr>
            </a:solidFill>
            <a:headEnd type="oval"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63498" tIns="31749" rIns="63498" bIns="31749" anchor="ctr"/>
          <a:lstStyle/>
          <a:p>
            <a:pPr algn="ctr">
              <a:defRPr/>
            </a:pPr>
            <a:endParaRPr lang="fr-FR" dirty="0"/>
          </a:p>
        </p:txBody>
      </p:sp>
      <p:sp>
        <p:nvSpPr>
          <p:cNvPr id="5" name="Rectangle à coins arrondis 4"/>
          <p:cNvSpPr/>
          <p:nvPr/>
        </p:nvSpPr>
        <p:spPr>
          <a:xfrm>
            <a:off x="2353484" y="334711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Ingénierie</a:t>
            </a:r>
          </a:p>
        </p:txBody>
      </p:sp>
      <p:sp>
        <p:nvSpPr>
          <p:cNvPr id="6" name="Rectangle à coins arrondis 5"/>
          <p:cNvSpPr/>
          <p:nvPr/>
        </p:nvSpPr>
        <p:spPr>
          <a:xfrm>
            <a:off x="4276528" y="3347111"/>
            <a:ext cx="1703332"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Audit</a:t>
            </a:r>
          </a:p>
        </p:txBody>
      </p:sp>
      <p:sp>
        <p:nvSpPr>
          <p:cNvPr id="7" name="Rectangle à coins arrondis 6"/>
          <p:cNvSpPr/>
          <p:nvPr/>
        </p:nvSpPr>
        <p:spPr>
          <a:xfrm>
            <a:off x="5966148" y="937666"/>
            <a:ext cx="2447150"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Exploitation et opérations</a:t>
            </a:r>
          </a:p>
        </p:txBody>
      </p:sp>
      <p:sp>
        <p:nvSpPr>
          <p:cNvPr id="8" name="Rectangle à coins arrondis 7"/>
          <p:cNvSpPr/>
          <p:nvPr/>
        </p:nvSpPr>
        <p:spPr>
          <a:xfrm>
            <a:off x="5966148" y="2558604"/>
            <a:ext cx="1461405"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Intervention</a:t>
            </a:r>
          </a:p>
        </p:txBody>
      </p:sp>
      <p:sp>
        <p:nvSpPr>
          <p:cNvPr id="9" name="Rectangle à coins arrondis 8"/>
          <p:cNvSpPr/>
          <p:nvPr/>
        </p:nvSpPr>
        <p:spPr>
          <a:xfrm>
            <a:off x="559389" y="972236"/>
            <a:ext cx="2083486" cy="72587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Gouvernance, Risque, Conformité</a:t>
            </a:r>
          </a:p>
        </p:txBody>
      </p:sp>
      <p:sp>
        <p:nvSpPr>
          <p:cNvPr id="10" name="Espace réservé du contenu 3"/>
          <p:cNvSpPr txBox="1">
            <a:spLocks/>
          </p:cNvSpPr>
          <p:nvPr/>
        </p:nvSpPr>
        <p:spPr bwMode="auto">
          <a:xfrm>
            <a:off x="2267744" y="3858567"/>
            <a:ext cx="1625386" cy="834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Chef de projet</a:t>
            </a:r>
          </a:p>
          <a:p>
            <a:r>
              <a:rPr lang="fr-FR" altLang="fr-FR" dirty="0">
                <a:solidFill>
                  <a:schemeClr val="tx1"/>
                </a:solidFill>
              </a:rPr>
              <a:t>Architecte IT</a:t>
            </a:r>
          </a:p>
          <a:p>
            <a:r>
              <a:rPr lang="fr-FR" altLang="fr-FR" dirty="0">
                <a:solidFill>
                  <a:schemeClr val="tx1"/>
                </a:solidFill>
              </a:rPr>
              <a:t>Architecte réseau</a:t>
            </a:r>
          </a:p>
          <a:p>
            <a:endParaRPr lang="fr-FR" altLang="fr-FR" dirty="0">
              <a:solidFill>
                <a:schemeClr val="tx1"/>
              </a:solidFill>
            </a:endParaRPr>
          </a:p>
        </p:txBody>
      </p:sp>
      <p:sp>
        <p:nvSpPr>
          <p:cNvPr id="11" name="Espace réservé du contenu 3"/>
          <p:cNvSpPr txBox="1">
            <a:spLocks/>
          </p:cNvSpPr>
          <p:nvPr/>
        </p:nvSpPr>
        <p:spPr bwMode="auto">
          <a:xfrm>
            <a:off x="4297387" y="3933056"/>
            <a:ext cx="2290838" cy="84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Auditeur technique (dont </a:t>
            </a:r>
            <a:r>
              <a:rPr lang="fr-FR" altLang="fr-FR" dirty="0" err="1">
                <a:solidFill>
                  <a:schemeClr val="tx1"/>
                </a:solidFill>
              </a:rPr>
              <a:t>pentesteur</a:t>
            </a:r>
            <a:r>
              <a:rPr lang="fr-FR" altLang="fr-FR" dirty="0">
                <a:solidFill>
                  <a:schemeClr val="tx1"/>
                </a:solidFill>
              </a:rPr>
              <a:t>)</a:t>
            </a:r>
          </a:p>
          <a:p>
            <a:r>
              <a:rPr lang="fr-FR" altLang="fr-FR" dirty="0">
                <a:solidFill>
                  <a:schemeClr val="tx1"/>
                </a:solidFill>
              </a:rPr>
              <a:t>Auditeur organisationnel</a:t>
            </a:r>
          </a:p>
        </p:txBody>
      </p:sp>
      <p:sp>
        <p:nvSpPr>
          <p:cNvPr id="12" name="Espace réservé du contenu 3"/>
          <p:cNvSpPr txBox="1">
            <a:spLocks/>
          </p:cNvSpPr>
          <p:nvPr/>
        </p:nvSpPr>
        <p:spPr bwMode="auto">
          <a:xfrm>
            <a:off x="5979860" y="1698112"/>
            <a:ext cx="2931890" cy="7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Opérateurs et experts solutions</a:t>
            </a:r>
          </a:p>
          <a:p>
            <a:r>
              <a:rPr lang="fr-FR" altLang="fr-FR" dirty="0">
                <a:solidFill>
                  <a:schemeClr val="tx1"/>
                </a:solidFill>
              </a:rPr>
              <a:t>Opérateur SOC</a:t>
            </a:r>
          </a:p>
          <a:p>
            <a:r>
              <a:rPr lang="fr-FR" altLang="fr-FR" dirty="0">
                <a:solidFill>
                  <a:schemeClr val="tx1"/>
                </a:solidFill>
              </a:rPr>
              <a:t>Analyste </a:t>
            </a:r>
          </a:p>
          <a:p>
            <a:endParaRPr lang="fr-FR" altLang="fr-FR" dirty="0">
              <a:solidFill>
                <a:schemeClr val="tx1"/>
              </a:solidFill>
            </a:endParaRPr>
          </a:p>
        </p:txBody>
      </p:sp>
      <p:sp>
        <p:nvSpPr>
          <p:cNvPr id="13" name="Rectangle à coins arrondis 12"/>
          <p:cNvSpPr/>
          <p:nvPr/>
        </p:nvSpPr>
        <p:spPr>
          <a:xfrm>
            <a:off x="3473421" y="1627248"/>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Veille</a:t>
            </a:r>
          </a:p>
        </p:txBody>
      </p:sp>
      <p:sp>
        <p:nvSpPr>
          <p:cNvPr id="14" name="Espace réservé du contenu 3"/>
          <p:cNvSpPr txBox="1">
            <a:spLocks/>
          </p:cNvSpPr>
          <p:nvPr/>
        </p:nvSpPr>
        <p:spPr bwMode="auto">
          <a:xfrm>
            <a:off x="3364997" y="2249182"/>
            <a:ext cx="256699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Consultant veille menace</a:t>
            </a:r>
          </a:p>
          <a:p>
            <a:r>
              <a:rPr lang="fr-FR" altLang="fr-FR" dirty="0">
                <a:solidFill>
                  <a:schemeClr val="tx1"/>
                </a:solidFill>
              </a:rPr>
              <a:t>Ingénieur veille technique</a:t>
            </a:r>
          </a:p>
        </p:txBody>
      </p:sp>
      <p:sp>
        <p:nvSpPr>
          <p:cNvPr id="15" name="Espace réservé du contenu 3"/>
          <p:cNvSpPr txBox="1">
            <a:spLocks/>
          </p:cNvSpPr>
          <p:nvPr/>
        </p:nvSpPr>
        <p:spPr bwMode="auto">
          <a:xfrm>
            <a:off x="6370916" y="3135461"/>
            <a:ext cx="2403475"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CSIRT</a:t>
            </a:r>
          </a:p>
          <a:p>
            <a:r>
              <a:rPr lang="fr-FR" altLang="fr-FR" dirty="0">
                <a:solidFill>
                  <a:schemeClr val="tx1"/>
                </a:solidFill>
              </a:rPr>
              <a:t>Opérateur </a:t>
            </a:r>
            <a:r>
              <a:rPr lang="fr-FR" altLang="fr-FR" dirty="0" err="1">
                <a:solidFill>
                  <a:schemeClr val="tx1"/>
                </a:solidFill>
              </a:rPr>
              <a:t>Forensic</a:t>
            </a:r>
            <a:endParaRPr lang="fr-FR" altLang="fr-FR" dirty="0">
              <a:solidFill>
                <a:schemeClr val="tx1"/>
              </a:solidFill>
            </a:endParaRPr>
          </a:p>
          <a:p>
            <a:r>
              <a:rPr lang="fr-FR" altLang="fr-FR" dirty="0">
                <a:solidFill>
                  <a:schemeClr val="tx1"/>
                </a:solidFill>
              </a:rPr>
              <a:t>Analyste post-incident</a:t>
            </a:r>
          </a:p>
        </p:txBody>
      </p:sp>
      <p:sp>
        <p:nvSpPr>
          <p:cNvPr id="16" name="Espace réservé du contenu 3"/>
          <p:cNvSpPr txBox="1">
            <a:spLocks/>
          </p:cNvSpPr>
          <p:nvPr/>
        </p:nvSpPr>
        <p:spPr bwMode="auto">
          <a:xfrm>
            <a:off x="559389" y="1729006"/>
            <a:ext cx="2808312" cy="173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FF5900"/>
              </a:buClr>
              <a:buFont typeface="Arial" pitchFamily="34" charset="0"/>
              <a:buChar char="&gt;"/>
              <a:defRPr sz="1800">
                <a:solidFill>
                  <a:srgbClr val="595959"/>
                </a:solidFill>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defRPr sz="2400"/>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Clr>
                <a:srgbClr val="C80032"/>
              </a:buClr>
            </a:pPr>
            <a:r>
              <a:rPr lang="fr-FR" sz="1400" dirty="0">
                <a:solidFill>
                  <a:schemeClr val="tx1"/>
                </a:solidFill>
                <a:latin typeface="+mn-lt"/>
              </a:rPr>
              <a:t>RSSI</a:t>
            </a:r>
          </a:p>
          <a:p>
            <a:pPr>
              <a:buClr>
                <a:srgbClr val="C80032"/>
              </a:buClr>
            </a:pPr>
            <a:r>
              <a:rPr lang="fr-FR" sz="1400" dirty="0">
                <a:solidFill>
                  <a:schemeClr val="tx1"/>
                </a:solidFill>
                <a:latin typeface="+mn-lt"/>
              </a:rPr>
              <a:t>DPO (Data Protection </a:t>
            </a:r>
            <a:r>
              <a:rPr lang="fr-FR" sz="1400" dirty="0" err="1">
                <a:solidFill>
                  <a:schemeClr val="tx1"/>
                </a:solidFill>
                <a:latin typeface="+mn-lt"/>
              </a:rPr>
              <a:t>Officer</a:t>
            </a:r>
            <a:r>
              <a:rPr lang="fr-FR" sz="1400" dirty="0">
                <a:solidFill>
                  <a:schemeClr val="tx1"/>
                </a:solidFill>
                <a:latin typeface="+mn-lt"/>
              </a:rPr>
              <a:t>)</a:t>
            </a:r>
          </a:p>
          <a:p>
            <a:pPr>
              <a:buClr>
                <a:srgbClr val="C80032"/>
              </a:buClr>
            </a:pPr>
            <a:r>
              <a:rPr lang="fr-FR" sz="1400" dirty="0">
                <a:solidFill>
                  <a:schemeClr val="tx1"/>
                </a:solidFill>
                <a:latin typeface="+mn-lt"/>
              </a:rPr>
              <a:t>Juriste spécialisé en NTIC</a:t>
            </a:r>
          </a:p>
          <a:p>
            <a:pPr>
              <a:buClr>
                <a:srgbClr val="C80032"/>
              </a:buClr>
            </a:pPr>
            <a:r>
              <a:rPr lang="fr-FR" sz="1400" dirty="0">
                <a:solidFill>
                  <a:schemeClr val="tx1"/>
                </a:solidFill>
                <a:latin typeface="+mn-lt"/>
              </a:rPr>
              <a:t>Risk-manager</a:t>
            </a:r>
          </a:p>
          <a:p>
            <a:pPr>
              <a:buClr>
                <a:srgbClr val="C80032"/>
              </a:buClr>
            </a:pPr>
            <a:r>
              <a:rPr lang="fr-FR" sz="1400" dirty="0">
                <a:solidFill>
                  <a:schemeClr val="tx1"/>
                </a:solidFill>
                <a:latin typeface="+mn-lt"/>
              </a:rPr>
              <a:t>Spécialiste SMSI</a:t>
            </a:r>
          </a:p>
          <a:p>
            <a:pPr>
              <a:buClr>
                <a:srgbClr val="C80032"/>
              </a:buClr>
            </a:pPr>
            <a:r>
              <a:rPr lang="fr-FR" sz="1400" dirty="0">
                <a:solidFill>
                  <a:schemeClr val="tx1"/>
                </a:solidFill>
                <a:latin typeface="+mn-lt"/>
              </a:rPr>
              <a:t>Spécialiste référentiel d’entreprise</a:t>
            </a:r>
          </a:p>
        </p:txBody>
      </p:sp>
      <p:sp>
        <p:nvSpPr>
          <p:cNvPr id="17" name="Rectangle à coins arrondis 16"/>
          <p:cNvSpPr/>
          <p:nvPr/>
        </p:nvSpPr>
        <p:spPr>
          <a:xfrm>
            <a:off x="3211769" y="5141921"/>
            <a:ext cx="160621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Intégration</a:t>
            </a:r>
          </a:p>
        </p:txBody>
      </p:sp>
      <p:sp>
        <p:nvSpPr>
          <p:cNvPr id="18" name="Espace réservé du contenu 3"/>
          <p:cNvSpPr txBox="1">
            <a:spLocks/>
          </p:cNvSpPr>
          <p:nvPr/>
        </p:nvSpPr>
        <p:spPr bwMode="auto">
          <a:xfrm>
            <a:off x="3247699" y="5716913"/>
            <a:ext cx="1691580" cy="8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r>
              <a:rPr lang="fr-FR" altLang="fr-FR" dirty="0">
                <a:solidFill>
                  <a:schemeClr val="tx1"/>
                </a:solidFill>
              </a:rPr>
              <a:t>Intégrateur de sécurité</a:t>
            </a:r>
          </a:p>
          <a:p>
            <a:r>
              <a:rPr lang="fr-FR" altLang="fr-FR" dirty="0">
                <a:solidFill>
                  <a:schemeClr val="tx1"/>
                </a:solidFill>
              </a:rPr>
              <a:t>Expert solutions</a:t>
            </a:r>
          </a:p>
          <a:p>
            <a:endParaRPr lang="fr-FR" altLang="fr-FR" dirty="0">
              <a:solidFill>
                <a:schemeClr val="tx1"/>
              </a:solidFill>
            </a:endParaRPr>
          </a:p>
        </p:txBody>
      </p:sp>
    </p:spTree>
    <p:extLst>
      <p:ext uri="{BB962C8B-B14F-4D97-AF65-F5344CB8AC3E}">
        <p14:creationId xmlns:p14="http://schemas.microsoft.com/office/powerpoint/2010/main" val="368746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1187624" y="1700808"/>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8000" b="1" dirty="0" err="1">
                <a:solidFill>
                  <a:srgbClr val="898989"/>
                </a:solidFill>
                <a:latin typeface="Calibri" charset="0"/>
              </a:rPr>
              <a:t>Vulnerability</a:t>
            </a:r>
            <a:r>
              <a:rPr lang="fr-FR" sz="8000" b="1" dirty="0">
                <a:solidFill>
                  <a:srgbClr val="898989"/>
                </a:solidFill>
                <a:latin typeface="Calibri" charset="0"/>
              </a:rPr>
              <a:t> Management</a:t>
            </a:r>
          </a:p>
        </p:txBody>
      </p:sp>
    </p:spTree>
    <p:extLst>
      <p:ext uri="{BB962C8B-B14F-4D97-AF65-F5344CB8AC3E}">
        <p14:creationId xmlns:p14="http://schemas.microsoft.com/office/powerpoint/2010/main" val="3361907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843808" y="476672"/>
            <a:ext cx="2160240" cy="811002"/>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Surveillance d’émergence de vulnérabilités</a:t>
            </a:r>
          </a:p>
          <a:p>
            <a:pPr algn="ctr" eaLnBrk="1" hangingPunct="1"/>
            <a:r>
              <a:rPr lang="fr-FR" sz="1400" b="1" dirty="0" err="1">
                <a:latin typeface="Calibri" charset="0"/>
              </a:rPr>
              <a:t>Vulnerabity</a:t>
            </a:r>
            <a:r>
              <a:rPr lang="fr-FR" sz="1400" b="1" dirty="0">
                <a:latin typeface="Calibri" charset="0"/>
              </a:rPr>
              <a:t> Watch</a:t>
            </a:r>
          </a:p>
        </p:txBody>
      </p:sp>
      <p:sp>
        <p:nvSpPr>
          <p:cNvPr id="5" name="ZoneTexte 4"/>
          <p:cNvSpPr txBox="1"/>
          <p:nvPr/>
        </p:nvSpPr>
        <p:spPr>
          <a:xfrm>
            <a:off x="2843808" y="170080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Recherche de Vulnérabilités connues</a:t>
            </a:r>
          </a:p>
          <a:p>
            <a:pPr algn="ctr" eaLnBrk="1" hangingPunct="1"/>
            <a:r>
              <a:rPr lang="fr-FR" sz="1400" b="1" dirty="0" err="1">
                <a:latin typeface="Calibri" charset="0"/>
              </a:rPr>
              <a:t>Vulnerability</a:t>
            </a:r>
            <a:r>
              <a:rPr lang="fr-FR" sz="1400" b="1" dirty="0">
                <a:latin typeface="Calibri" charset="0"/>
              </a:rPr>
              <a:t> SCAN</a:t>
            </a:r>
          </a:p>
        </p:txBody>
      </p:sp>
      <p:sp>
        <p:nvSpPr>
          <p:cNvPr id="6" name="Rectangle 5"/>
          <p:cNvSpPr/>
          <p:nvPr/>
        </p:nvSpPr>
        <p:spPr>
          <a:xfrm>
            <a:off x="1362069" y="6988326"/>
            <a:ext cx="6246440" cy="577081"/>
          </a:xfrm>
          <a:prstGeom prst="rect">
            <a:avLst/>
          </a:prstGeom>
        </p:spPr>
        <p:txBody>
          <a:bodyPr wrap="square">
            <a:spAutoFit/>
          </a:bodyPr>
          <a:lstStyle/>
          <a:p>
            <a:r>
              <a:rPr lang="fr-FR" sz="1050" dirty="0"/>
              <a:t>https://translate.google.com/translate?sl=en&amp;tl=fr&amp;js=y&amp;prev=_t&amp;hl=fr&amp;ie=UTF-8&amp;u=https%3A%2F%2Fwww.helpnetsecurity.com%2F2009%2F08%2F19%2Fqa-vulnerability-management%2F&amp;edit-text=&amp;act=url</a:t>
            </a:r>
          </a:p>
        </p:txBody>
      </p:sp>
      <p:sp>
        <p:nvSpPr>
          <p:cNvPr id="7" name="Ellipse 6"/>
          <p:cNvSpPr/>
          <p:nvPr/>
        </p:nvSpPr>
        <p:spPr>
          <a:xfrm>
            <a:off x="4752020" y="182638"/>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1</a:t>
            </a:r>
          </a:p>
        </p:txBody>
      </p:sp>
      <p:sp>
        <p:nvSpPr>
          <p:cNvPr id="8" name="Ellipse 7"/>
          <p:cNvSpPr/>
          <p:nvPr/>
        </p:nvSpPr>
        <p:spPr>
          <a:xfrm>
            <a:off x="4694081" y="1445957"/>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2</a:t>
            </a:r>
          </a:p>
        </p:txBody>
      </p:sp>
      <p:sp>
        <p:nvSpPr>
          <p:cNvPr id="22" name="ZoneTexte 21"/>
          <p:cNvSpPr txBox="1"/>
          <p:nvPr/>
        </p:nvSpPr>
        <p:spPr>
          <a:xfrm>
            <a:off x="2843808" y="2839332"/>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ciblée du niveau de sécurité</a:t>
            </a:r>
          </a:p>
          <a:p>
            <a:pPr algn="ctr" eaLnBrk="1" hangingPunct="1"/>
            <a:r>
              <a:rPr lang="fr-FR" sz="1400" dirty="0">
                <a:latin typeface="Calibri" charset="0"/>
              </a:rPr>
              <a:t>Par scenario</a:t>
            </a:r>
          </a:p>
          <a:p>
            <a:pPr algn="ctr" eaLnBrk="1" hangingPunct="1"/>
            <a:r>
              <a:rPr lang="fr-FR" sz="1400" b="1" dirty="0">
                <a:latin typeface="Calibri" charset="0"/>
              </a:rPr>
              <a:t>Tests d’intrusion (</a:t>
            </a:r>
            <a:r>
              <a:rPr lang="fr-FR" sz="1400" b="1" dirty="0" err="1">
                <a:latin typeface="Calibri" charset="0"/>
              </a:rPr>
              <a:t>Pentest</a:t>
            </a:r>
            <a:r>
              <a:rPr lang="fr-FR" sz="1400" b="1" dirty="0">
                <a:latin typeface="Calibri" charset="0"/>
              </a:rPr>
              <a:t>)</a:t>
            </a:r>
          </a:p>
        </p:txBody>
      </p:sp>
      <p:sp>
        <p:nvSpPr>
          <p:cNvPr id="29" name="ZoneTexte 28"/>
          <p:cNvSpPr txBox="1"/>
          <p:nvPr/>
        </p:nvSpPr>
        <p:spPr>
          <a:xfrm>
            <a:off x="-2827542" y="1741557"/>
            <a:ext cx="2714262" cy="720080"/>
          </a:xfrm>
          <a:prstGeom prst="rect">
            <a:avLst/>
          </a:prstGeom>
          <a:noFill/>
          <a:ln>
            <a:solidFill>
              <a:srgbClr val="C8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 </a:t>
            </a:r>
            <a:r>
              <a:rPr lang="fr-FR" sz="1400" b="1" dirty="0" err="1">
                <a:latin typeface="Calibri" charset="0"/>
              </a:rPr>
              <a:t>Technisques</a:t>
            </a:r>
            <a:endParaRPr lang="fr-FR" sz="1400" dirty="0">
              <a:latin typeface="Calibri" charset="0"/>
            </a:endParaRPr>
          </a:p>
        </p:txBody>
      </p:sp>
      <p:cxnSp>
        <p:nvCxnSpPr>
          <p:cNvPr id="34" name="Connecteur droit avec flèche 33"/>
          <p:cNvCxnSpPr>
            <a:cxnSpLocks/>
            <a:stCxn id="5" idx="2"/>
            <a:endCxn id="22" idx="0"/>
          </p:cNvCxnSpPr>
          <p:nvPr/>
        </p:nvCxnSpPr>
        <p:spPr>
          <a:xfrm>
            <a:off x="3923928" y="2420888"/>
            <a:ext cx="0" cy="41844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5" name="Connecteur en angle 34"/>
          <p:cNvCxnSpPr>
            <a:stCxn id="52" idx="3"/>
            <a:endCxn id="53" idx="3"/>
          </p:cNvCxnSpPr>
          <p:nvPr/>
        </p:nvCxnSpPr>
        <p:spPr>
          <a:xfrm>
            <a:off x="7441983" y="970189"/>
            <a:ext cx="1584613" cy="2844951"/>
          </a:xfrm>
          <a:prstGeom prst="bentConnector3">
            <a:avLst>
              <a:gd name="adj1" fmla="val 114426"/>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4716017" y="2624236"/>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3</a:t>
            </a:r>
          </a:p>
        </p:txBody>
      </p:sp>
      <p:sp>
        <p:nvSpPr>
          <p:cNvPr id="19" name="Rectangle 18"/>
          <p:cNvSpPr/>
          <p:nvPr/>
        </p:nvSpPr>
        <p:spPr>
          <a:xfrm>
            <a:off x="752552" y="494843"/>
            <a:ext cx="1800200" cy="81100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Services commerciaux de veille de vulnérabilité (CERT)</a:t>
            </a:r>
          </a:p>
        </p:txBody>
      </p:sp>
      <p:cxnSp>
        <p:nvCxnSpPr>
          <p:cNvPr id="32" name="Connecteur droit avec flèche 31"/>
          <p:cNvCxnSpPr>
            <a:stCxn id="4" idx="2"/>
            <a:endCxn id="5" idx="0"/>
          </p:cNvCxnSpPr>
          <p:nvPr/>
        </p:nvCxnSpPr>
        <p:spPr>
          <a:xfrm>
            <a:off x="3923928" y="1287674"/>
            <a:ext cx="0" cy="413134"/>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75610" y="1822234"/>
            <a:ext cx="1617656" cy="50070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Outils de SCAN</a:t>
            </a:r>
          </a:p>
        </p:txBody>
      </p:sp>
      <p:sp>
        <p:nvSpPr>
          <p:cNvPr id="47" name="ZoneTexte 46"/>
          <p:cNvSpPr txBox="1"/>
          <p:nvPr/>
        </p:nvSpPr>
        <p:spPr>
          <a:xfrm>
            <a:off x="5287567" y="1655764"/>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de configuration</a:t>
            </a:r>
          </a:p>
        </p:txBody>
      </p:sp>
      <p:sp>
        <p:nvSpPr>
          <p:cNvPr id="48" name="ZoneTexte 47"/>
          <p:cNvSpPr txBox="1"/>
          <p:nvPr/>
        </p:nvSpPr>
        <p:spPr>
          <a:xfrm>
            <a:off x="5275684" y="2045943"/>
            <a:ext cx="2166299"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logicielles</a:t>
            </a:r>
          </a:p>
        </p:txBody>
      </p:sp>
      <p:sp>
        <p:nvSpPr>
          <p:cNvPr id="52" name="ZoneTexte 51"/>
          <p:cNvSpPr txBox="1"/>
          <p:nvPr/>
        </p:nvSpPr>
        <p:spPr>
          <a:xfrm>
            <a:off x="5275684" y="739356"/>
            <a:ext cx="2166299" cy="461665"/>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potentielles</a:t>
            </a:r>
          </a:p>
          <a:p>
            <a:pPr algn="ctr">
              <a:defRPr/>
            </a:pPr>
            <a:r>
              <a:rPr lang="fr-FR" sz="1200" dirty="0">
                <a:solidFill>
                  <a:schemeClr val="accent2"/>
                </a:solidFill>
                <a:latin typeface="+mn-lt"/>
                <a:ea typeface="+mn-ea"/>
              </a:rPr>
              <a:t>des actifs</a:t>
            </a:r>
          </a:p>
        </p:txBody>
      </p:sp>
      <p:sp>
        <p:nvSpPr>
          <p:cNvPr id="53" name="Rectangle à coins arrondis 52"/>
          <p:cNvSpPr/>
          <p:nvPr/>
        </p:nvSpPr>
        <p:spPr>
          <a:xfrm>
            <a:off x="7806527" y="3559412"/>
            <a:ext cx="1220069"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ALERTE</a:t>
            </a:r>
          </a:p>
        </p:txBody>
      </p:sp>
      <p:sp>
        <p:nvSpPr>
          <p:cNvPr id="54" name="Rectangle à coins arrondis 53"/>
          <p:cNvSpPr/>
          <p:nvPr/>
        </p:nvSpPr>
        <p:spPr>
          <a:xfrm>
            <a:off x="6633345" y="100286"/>
            <a:ext cx="2346363" cy="51145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Cartographie des Actifs</a:t>
            </a:r>
          </a:p>
        </p:txBody>
      </p:sp>
      <p:cxnSp>
        <p:nvCxnSpPr>
          <p:cNvPr id="59" name="Connecteur en angle 58"/>
          <p:cNvCxnSpPr>
            <a:stCxn id="80" idx="3"/>
            <a:endCxn id="53" idx="0"/>
          </p:cNvCxnSpPr>
          <p:nvPr/>
        </p:nvCxnSpPr>
        <p:spPr>
          <a:xfrm>
            <a:off x="7524328" y="1680732"/>
            <a:ext cx="892234" cy="1878680"/>
          </a:xfrm>
          <a:prstGeom prst="bent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5256076" y="3131365"/>
            <a:ext cx="2154416" cy="276999"/>
          </a:xfrm>
          <a:prstGeom prst="rect">
            <a:avLst/>
          </a:prstGeom>
          <a:solidFill>
            <a:schemeClr val="bg1">
              <a:lumMod val="95000"/>
            </a:schemeClr>
          </a:solidFill>
          <a:ln>
            <a:solidFill>
              <a:schemeClr val="accent2"/>
            </a:solidFill>
          </a:ln>
        </p:spPr>
        <p:txBody>
          <a:bodyPr wrap="square">
            <a:spAutoFit/>
          </a:bodyPr>
          <a:lstStyle/>
          <a:p>
            <a:pPr algn="ctr">
              <a:defRPr/>
            </a:pPr>
            <a:r>
              <a:rPr lang="fr-FR" sz="1200" dirty="0">
                <a:solidFill>
                  <a:schemeClr val="accent2"/>
                </a:solidFill>
                <a:latin typeface="+mn-lt"/>
                <a:ea typeface="+mn-ea"/>
              </a:rPr>
              <a:t>Vulnérabilités  globales</a:t>
            </a:r>
          </a:p>
        </p:txBody>
      </p:sp>
      <p:sp>
        <p:nvSpPr>
          <p:cNvPr id="80" name="ZoneTexte 79"/>
          <p:cNvSpPr txBox="1"/>
          <p:nvPr/>
        </p:nvSpPr>
        <p:spPr>
          <a:xfrm>
            <a:off x="7387632" y="1542232"/>
            <a:ext cx="136696" cy="276999"/>
          </a:xfrm>
          <a:prstGeom prst="rect">
            <a:avLst/>
          </a:prstGeom>
          <a:solidFill>
            <a:schemeClr val="bg1">
              <a:lumMod val="95000"/>
            </a:schemeClr>
          </a:solidFill>
          <a:ln>
            <a:solidFill>
              <a:srgbClr val="8C0032"/>
            </a:solidFill>
          </a:ln>
        </p:spPr>
        <p:txBody>
          <a:bodyPr wrap="square">
            <a:spAutoFit/>
          </a:bodyPr>
          <a:lstStyle/>
          <a:p>
            <a:pPr algn="ctr">
              <a:defRPr/>
            </a:pPr>
            <a:endParaRPr lang="fr-FR" sz="1200" dirty="0">
              <a:solidFill>
                <a:schemeClr val="accent2"/>
              </a:solidFill>
              <a:latin typeface="+mn-lt"/>
              <a:ea typeface="+mn-ea"/>
            </a:endParaRPr>
          </a:p>
        </p:txBody>
      </p:sp>
      <p:cxnSp>
        <p:nvCxnSpPr>
          <p:cNvPr id="82" name="Connecteur en angle 81"/>
          <p:cNvCxnSpPr>
            <a:stCxn id="65" idx="3"/>
            <a:endCxn id="53" idx="1"/>
          </p:cNvCxnSpPr>
          <p:nvPr/>
        </p:nvCxnSpPr>
        <p:spPr>
          <a:xfrm>
            <a:off x="7410492" y="3269865"/>
            <a:ext cx="396035" cy="545275"/>
          </a:xfrm>
          <a:prstGeom prst="bentConnector3">
            <a:avLst>
              <a:gd name="adj1" fmla="val 50000"/>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onnecteur en angle 84"/>
          <p:cNvCxnSpPr>
            <a:stCxn id="54" idx="1"/>
            <a:endCxn id="52" idx="0"/>
          </p:cNvCxnSpPr>
          <p:nvPr/>
        </p:nvCxnSpPr>
        <p:spPr>
          <a:xfrm rot="10800000" flipV="1">
            <a:off x="6358835" y="356014"/>
            <a:ext cx="274511" cy="3833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0AEE2F1D-3343-2E49-8831-66E55DEBE406}"/>
              </a:ext>
            </a:extLst>
          </p:cNvPr>
          <p:cNvSpPr txBox="1"/>
          <p:nvPr/>
        </p:nvSpPr>
        <p:spPr>
          <a:xfrm>
            <a:off x="2843808" y="4132870"/>
            <a:ext cx="2160240" cy="904516"/>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de la résistance à des scénarios</a:t>
            </a:r>
          </a:p>
          <a:p>
            <a:pPr algn="ctr" eaLnBrk="1" hangingPunct="1"/>
            <a:r>
              <a:rPr lang="fr-FR" sz="1400" b="1" dirty="0" err="1">
                <a:latin typeface="Calibri" charset="0"/>
              </a:rPr>
              <a:t>Red</a:t>
            </a:r>
            <a:r>
              <a:rPr lang="fr-FR" sz="1400" b="1" dirty="0">
                <a:latin typeface="Calibri" charset="0"/>
              </a:rPr>
              <a:t> Team</a:t>
            </a:r>
          </a:p>
        </p:txBody>
      </p:sp>
      <p:sp>
        <p:nvSpPr>
          <p:cNvPr id="45" name="Ellipse 44"/>
          <p:cNvSpPr/>
          <p:nvPr/>
        </p:nvSpPr>
        <p:spPr>
          <a:xfrm>
            <a:off x="4694917" y="3830811"/>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4</a:t>
            </a:r>
          </a:p>
        </p:txBody>
      </p:sp>
      <p:sp>
        <p:nvSpPr>
          <p:cNvPr id="30" name="ZoneTexte 29">
            <a:extLst>
              <a:ext uri="{FF2B5EF4-FFF2-40B4-BE49-F238E27FC236}">
                <a16:creationId xmlns:a16="http://schemas.microsoft.com/office/drawing/2014/main" id="{35A89949-2F33-E54D-A175-F12ED3B63DEE}"/>
              </a:ext>
            </a:extLst>
          </p:cNvPr>
          <p:cNvSpPr txBox="1"/>
          <p:nvPr/>
        </p:nvSpPr>
        <p:spPr>
          <a:xfrm>
            <a:off x="2843808" y="5423474"/>
            <a:ext cx="2160240" cy="1103121"/>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a:t>
            </a:r>
            <a:r>
              <a:rPr lang="fr-FR" sz="1400" b="1" dirty="0">
                <a:latin typeface="Calibri" charset="0"/>
              </a:rPr>
              <a:t> </a:t>
            </a:r>
            <a:r>
              <a:rPr lang="fr-FR" sz="1400" dirty="0">
                <a:latin typeface="Calibri" charset="0"/>
              </a:rPr>
              <a:t>du comportement à des scénario</a:t>
            </a:r>
          </a:p>
          <a:p>
            <a:pPr algn="ctr" eaLnBrk="1" hangingPunct="1"/>
            <a:r>
              <a:rPr lang="fr-FR" sz="1400" b="1" dirty="0" err="1">
                <a:latin typeface="Calibri" charset="0"/>
              </a:rPr>
              <a:t>PurpleTeam</a:t>
            </a:r>
            <a:endParaRPr lang="fr-FR" sz="1400" b="1" dirty="0">
              <a:latin typeface="Calibri" charset="0"/>
            </a:endParaRPr>
          </a:p>
        </p:txBody>
      </p:sp>
      <p:sp>
        <p:nvSpPr>
          <p:cNvPr id="46" name="Ellipse 45"/>
          <p:cNvSpPr/>
          <p:nvPr/>
        </p:nvSpPr>
        <p:spPr>
          <a:xfrm>
            <a:off x="4683427" y="5207450"/>
            <a:ext cx="504056"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latin typeface="Arial Rounded MT Bold" panose="020F0704030504030204" pitchFamily="34" charset="0"/>
              </a:rPr>
              <a:t>5</a:t>
            </a:r>
          </a:p>
        </p:txBody>
      </p:sp>
      <p:cxnSp>
        <p:nvCxnSpPr>
          <p:cNvPr id="31" name="Connecteur droit avec flèche 30">
            <a:extLst>
              <a:ext uri="{FF2B5EF4-FFF2-40B4-BE49-F238E27FC236}">
                <a16:creationId xmlns:a16="http://schemas.microsoft.com/office/drawing/2014/main" id="{F4888F52-3EFC-E148-B916-08DE3223418A}"/>
              </a:ext>
            </a:extLst>
          </p:cNvPr>
          <p:cNvCxnSpPr>
            <a:cxnSpLocks/>
            <a:stCxn id="28" idx="2"/>
            <a:endCxn id="30" idx="0"/>
          </p:cNvCxnSpPr>
          <p:nvPr/>
        </p:nvCxnSpPr>
        <p:spPr>
          <a:xfrm>
            <a:off x="3923928" y="5037386"/>
            <a:ext cx="0" cy="386088"/>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207AF3D6-7A07-124D-A571-46653AFE8D6A}"/>
              </a:ext>
            </a:extLst>
          </p:cNvPr>
          <p:cNvCxnSpPr>
            <a:cxnSpLocks/>
            <a:stCxn id="22" idx="2"/>
            <a:endCxn id="28" idx="0"/>
          </p:cNvCxnSpPr>
          <p:nvPr/>
        </p:nvCxnSpPr>
        <p:spPr>
          <a:xfrm>
            <a:off x="3923928" y="3743848"/>
            <a:ext cx="0" cy="389022"/>
          </a:xfrm>
          <a:prstGeom prst="straightConnector1">
            <a:avLst/>
          </a:prstGeom>
          <a:ln w="28575">
            <a:solidFill>
              <a:srgbClr val="8C003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BF473F6-D84A-D44C-BDDC-0A278F442DA2}"/>
              </a:ext>
            </a:extLst>
          </p:cNvPr>
          <p:cNvSpPr/>
          <p:nvPr/>
        </p:nvSpPr>
        <p:spPr>
          <a:xfrm rot="16200000">
            <a:off x="353138" y="4349447"/>
            <a:ext cx="3687263" cy="66703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Techniques</a:t>
            </a:r>
          </a:p>
          <a:p>
            <a:pPr algn="ctr"/>
            <a:r>
              <a:rPr lang="fr-FR" sz="1600" dirty="0">
                <a:solidFill>
                  <a:schemeClr val="tx1"/>
                </a:solidFill>
              </a:rPr>
              <a:t>de hacking</a:t>
            </a:r>
          </a:p>
        </p:txBody>
      </p:sp>
    </p:spTree>
    <p:extLst>
      <p:ext uri="{BB962C8B-B14F-4D97-AF65-F5344CB8AC3E}">
        <p14:creationId xmlns:p14="http://schemas.microsoft.com/office/powerpoint/2010/main" val="4168080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CC8E1B29-827E-0B45-BB5F-D1910FEC1A56}"/>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3C277CCF-B131-474B-9A04-95B9A12D9173}"/>
              </a:ext>
            </a:extLst>
          </p:cNvPr>
          <p:cNvSpPr/>
          <p:nvPr/>
        </p:nvSpPr>
        <p:spPr>
          <a:xfrm>
            <a:off x="1887761" y="3068054"/>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4" name="Rectangle à coins arrondis 12">
            <a:extLst>
              <a:ext uri="{FF2B5EF4-FFF2-40B4-BE49-F238E27FC236}">
                <a16:creationId xmlns:a16="http://schemas.microsoft.com/office/drawing/2014/main" id="{66B502FB-70D6-5148-A4B4-FEE3297416FD}"/>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435E8E87-0181-FB49-BD98-065E4EEDB4B6}"/>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cxnSp>
        <p:nvCxnSpPr>
          <p:cNvPr id="6" name="Connecteur en angle 5">
            <a:extLst>
              <a:ext uri="{FF2B5EF4-FFF2-40B4-BE49-F238E27FC236}">
                <a16:creationId xmlns:a16="http://schemas.microsoft.com/office/drawing/2014/main" id="{2ADD5119-7F27-C949-9F2D-1FBF41B30277}"/>
              </a:ext>
            </a:extLst>
          </p:cNvPr>
          <p:cNvCxnSpPr>
            <a:cxnSpLocks/>
            <a:stCxn id="5" idx="1"/>
            <a:endCxn id="3" idx="1"/>
          </p:cNvCxnSpPr>
          <p:nvPr/>
        </p:nvCxnSpPr>
        <p:spPr>
          <a:xfrm rot="10800000" flipH="1" flipV="1">
            <a:off x="683569" y="1301744"/>
            <a:ext cx="1204191" cy="2022026"/>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F0D811C6-3B6C-524B-BC3F-A8044F7E644F}"/>
              </a:ext>
            </a:extLst>
          </p:cNvPr>
          <p:cNvCxnSpPr>
            <a:cxnSpLocks/>
            <a:stCxn id="2" idx="1"/>
            <a:endCxn id="5"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en angle 7">
            <a:extLst>
              <a:ext uri="{FF2B5EF4-FFF2-40B4-BE49-F238E27FC236}">
                <a16:creationId xmlns:a16="http://schemas.microsoft.com/office/drawing/2014/main" id="{81EAD038-A187-154B-94AF-15E930C5C9FF}"/>
              </a:ext>
            </a:extLst>
          </p:cNvPr>
          <p:cNvCxnSpPr>
            <a:cxnSpLocks/>
            <a:stCxn id="2" idx="1"/>
            <a:endCxn id="4"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en angle 8">
            <a:extLst>
              <a:ext uri="{FF2B5EF4-FFF2-40B4-BE49-F238E27FC236}">
                <a16:creationId xmlns:a16="http://schemas.microsoft.com/office/drawing/2014/main" id="{F5E2FFA5-AB4C-2B41-8E39-41E1614DD9FD}"/>
              </a:ext>
            </a:extLst>
          </p:cNvPr>
          <p:cNvCxnSpPr>
            <a:cxnSpLocks/>
            <a:stCxn id="4" idx="1"/>
            <a:endCxn id="3" idx="1"/>
          </p:cNvCxnSpPr>
          <p:nvPr/>
        </p:nvCxnSpPr>
        <p:spPr>
          <a:xfrm rot="10800000" flipH="1" flipV="1">
            <a:off x="683571" y="2243956"/>
            <a:ext cx="1204190" cy="1079813"/>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 name="Rectangle à coins arrondis 12">
            <a:extLst>
              <a:ext uri="{FF2B5EF4-FFF2-40B4-BE49-F238E27FC236}">
                <a16:creationId xmlns:a16="http://schemas.microsoft.com/office/drawing/2014/main" id="{62481C13-F9BF-0C41-B957-E873A12BA192}"/>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E3AE6F09-F885-8B4D-B4F1-1972D8854A50}"/>
              </a:ext>
            </a:extLst>
          </p:cNvPr>
          <p:cNvSpPr/>
          <p:nvPr/>
        </p:nvSpPr>
        <p:spPr>
          <a:xfrm>
            <a:off x="7362312" y="2663909"/>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Pentests</a:t>
            </a:r>
            <a:endParaRPr lang="fr-FR" sz="1200" b="1" dirty="0">
              <a:solidFill>
                <a:schemeClr val="accent2"/>
              </a:solidFill>
            </a:endParaRPr>
          </a:p>
        </p:txBody>
      </p:sp>
      <p:sp>
        <p:nvSpPr>
          <p:cNvPr id="15" name="Rectangle à coins arrondis 12">
            <a:extLst>
              <a:ext uri="{FF2B5EF4-FFF2-40B4-BE49-F238E27FC236}">
                <a16:creationId xmlns:a16="http://schemas.microsoft.com/office/drawing/2014/main" id="{5A18745A-2620-3140-B143-B34B0D7D4729}"/>
              </a:ext>
            </a:extLst>
          </p:cNvPr>
          <p:cNvSpPr/>
          <p:nvPr/>
        </p:nvSpPr>
        <p:spPr>
          <a:xfrm>
            <a:off x="3032444" y="4611503"/>
            <a:ext cx="17492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Patch  Management</a:t>
            </a:r>
          </a:p>
        </p:txBody>
      </p:sp>
      <p:sp>
        <p:nvSpPr>
          <p:cNvPr id="16" name="Rectangle à coins arrondis 12">
            <a:extLst>
              <a:ext uri="{FF2B5EF4-FFF2-40B4-BE49-F238E27FC236}">
                <a16:creationId xmlns:a16="http://schemas.microsoft.com/office/drawing/2014/main" id="{1E208D35-17A2-224F-92CE-2FAB0F417953}"/>
              </a:ext>
            </a:extLst>
          </p:cNvPr>
          <p:cNvSpPr/>
          <p:nvPr/>
        </p:nvSpPr>
        <p:spPr>
          <a:xfrm>
            <a:off x="4765275" y="1557472"/>
            <a:ext cx="1347832"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CVE / CVSS</a:t>
            </a:r>
          </a:p>
        </p:txBody>
      </p:sp>
      <p:sp>
        <p:nvSpPr>
          <p:cNvPr id="17" name="Rectangle à coins arrondis 12">
            <a:extLst>
              <a:ext uri="{FF2B5EF4-FFF2-40B4-BE49-F238E27FC236}">
                <a16:creationId xmlns:a16="http://schemas.microsoft.com/office/drawing/2014/main" id="{BDE87390-6B7C-B246-A239-ECCB6169E136}"/>
              </a:ext>
            </a:extLst>
          </p:cNvPr>
          <p:cNvSpPr/>
          <p:nvPr/>
        </p:nvSpPr>
        <p:spPr>
          <a:xfrm>
            <a:off x="4752073" y="2383821"/>
            <a:ext cx="1361033" cy="51143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err="1">
                <a:solidFill>
                  <a:schemeClr val="tx1"/>
                </a:solidFill>
              </a:rPr>
              <a:t>Automatic</a:t>
            </a:r>
            <a:endParaRPr lang="fr-FR" sz="1200" b="1" dirty="0">
              <a:solidFill>
                <a:schemeClr val="tx1"/>
              </a:solidFill>
            </a:endParaRPr>
          </a:p>
          <a:p>
            <a:pPr marL="171450" indent="-171450">
              <a:buClr>
                <a:schemeClr val="accent2"/>
              </a:buClr>
              <a:buFont typeface="Wingdings" pitchFamily="2" charset="2"/>
              <a:buChar char="§"/>
            </a:pPr>
            <a:r>
              <a:rPr lang="fr-FR" sz="1200" b="1" dirty="0" err="1">
                <a:solidFill>
                  <a:schemeClr val="tx1"/>
                </a:solidFill>
              </a:rPr>
              <a:t>Manual</a:t>
            </a:r>
            <a:r>
              <a:rPr lang="fr-FR" sz="1200" b="1" dirty="0">
                <a:solidFill>
                  <a:schemeClr val="tx1"/>
                </a:solidFill>
              </a:rPr>
              <a:t> </a:t>
            </a:r>
          </a:p>
        </p:txBody>
      </p:sp>
      <p:sp>
        <p:nvSpPr>
          <p:cNvPr id="18" name="Rectangle à coins arrondis 12">
            <a:extLst>
              <a:ext uri="{FF2B5EF4-FFF2-40B4-BE49-F238E27FC236}">
                <a16:creationId xmlns:a16="http://schemas.microsoft.com/office/drawing/2014/main" id="{04E3FB42-0B32-3D40-A75E-B72832F9939B}"/>
              </a:ext>
            </a:extLst>
          </p:cNvPr>
          <p:cNvSpPr/>
          <p:nvPr/>
        </p:nvSpPr>
        <p:spPr>
          <a:xfrm>
            <a:off x="6113106" y="-618123"/>
            <a:ext cx="1606213" cy="671023"/>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Clr>
                <a:schemeClr val="accent2"/>
              </a:buClr>
              <a:buFont typeface="Wingdings" pitchFamily="2" charset="2"/>
              <a:buChar char="§"/>
            </a:pPr>
            <a:r>
              <a:rPr lang="fr-FR" sz="1200" b="1" dirty="0">
                <a:solidFill>
                  <a:schemeClr val="tx1"/>
                </a:solidFill>
              </a:rPr>
              <a:t>System Scan</a:t>
            </a:r>
          </a:p>
          <a:p>
            <a:pPr marL="171450" indent="-171450">
              <a:buClr>
                <a:schemeClr val="accent2"/>
              </a:buClr>
              <a:buFont typeface="Wingdings" pitchFamily="2" charset="2"/>
              <a:buChar char="§"/>
            </a:pPr>
            <a:r>
              <a:rPr lang="fr-FR" sz="1200" b="1" dirty="0">
                <a:solidFill>
                  <a:schemeClr val="tx1"/>
                </a:solidFill>
              </a:rPr>
              <a:t>System </a:t>
            </a:r>
            <a:r>
              <a:rPr lang="fr-FR" sz="1200" b="1" dirty="0" err="1">
                <a:solidFill>
                  <a:schemeClr val="tx1"/>
                </a:solidFill>
              </a:rPr>
              <a:t>Pentest</a:t>
            </a:r>
            <a:r>
              <a:rPr lang="fr-FR" sz="1200" b="1" dirty="0">
                <a:solidFill>
                  <a:schemeClr val="tx1"/>
                </a:solidFill>
              </a:rPr>
              <a:t> </a:t>
            </a:r>
          </a:p>
          <a:p>
            <a:pPr marL="171450" indent="-171450">
              <a:buClr>
                <a:schemeClr val="accent2"/>
              </a:buClr>
              <a:buFont typeface="Wingdings" pitchFamily="2" charset="2"/>
              <a:buChar char="§"/>
            </a:pPr>
            <a:r>
              <a:rPr lang="fr-FR" sz="1200" b="1" dirty="0">
                <a:solidFill>
                  <a:schemeClr val="tx1"/>
                </a:solidFill>
              </a:rPr>
              <a:t>Scan</a:t>
            </a:r>
          </a:p>
        </p:txBody>
      </p:sp>
      <p:sp>
        <p:nvSpPr>
          <p:cNvPr id="19" name="Rectangle à coins arrondis 12">
            <a:extLst>
              <a:ext uri="{FF2B5EF4-FFF2-40B4-BE49-F238E27FC236}">
                <a16:creationId xmlns:a16="http://schemas.microsoft.com/office/drawing/2014/main" id="{F856ED4A-A77A-AA48-BC31-0B782CB95CBF}"/>
              </a:ext>
            </a:extLst>
          </p:cNvPr>
          <p:cNvSpPr/>
          <p:nvPr/>
        </p:nvSpPr>
        <p:spPr>
          <a:xfrm>
            <a:off x="7362311" y="3277584"/>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accent2"/>
                </a:solidFill>
              </a:rPr>
              <a:t>BugBounty</a:t>
            </a:r>
            <a:endParaRPr lang="fr-FR" sz="1200" b="1" dirty="0">
              <a:solidFill>
                <a:schemeClr val="accent2"/>
              </a:solidFill>
            </a:endParaRPr>
          </a:p>
        </p:txBody>
      </p:sp>
      <p:sp>
        <p:nvSpPr>
          <p:cNvPr id="20" name="Rectangle à coins arrondis 12">
            <a:extLst>
              <a:ext uri="{FF2B5EF4-FFF2-40B4-BE49-F238E27FC236}">
                <a16:creationId xmlns:a16="http://schemas.microsoft.com/office/drawing/2014/main" id="{CF608C2D-4500-8845-A9B8-8C10B498E99C}"/>
              </a:ext>
            </a:extLst>
          </p:cNvPr>
          <p:cNvSpPr/>
          <p:nvPr/>
        </p:nvSpPr>
        <p:spPr>
          <a:xfrm>
            <a:off x="7367084" y="2073936"/>
            <a:ext cx="1093346" cy="511456"/>
          </a:xfrm>
          <a:prstGeom prst="round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accent2"/>
                </a:solidFill>
              </a:rPr>
              <a:t>Scan</a:t>
            </a:r>
          </a:p>
        </p:txBody>
      </p:sp>
      <p:cxnSp>
        <p:nvCxnSpPr>
          <p:cNvPr id="21" name="Connecteur en angle 20">
            <a:extLst>
              <a:ext uri="{FF2B5EF4-FFF2-40B4-BE49-F238E27FC236}">
                <a16:creationId xmlns:a16="http://schemas.microsoft.com/office/drawing/2014/main" id="{78768A26-4EF4-D74E-A8E7-DE2D635798DB}"/>
              </a:ext>
            </a:extLst>
          </p:cNvPr>
          <p:cNvCxnSpPr>
            <a:cxnSpLocks/>
            <a:stCxn id="17" idx="3"/>
            <a:endCxn id="20" idx="1"/>
          </p:cNvCxnSpPr>
          <p:nvPr/>
        </p:nvCxnSpPr>
        <p:spPr>
          <a:xfrm flipV="1">
            <a:off x="6113106" y="2329664"/>
            <a:ext cx="1253978" cy="30987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2ADC1205-9B9B-254F-954E-559F9670D509}"/>
              </a:ext>
            </a:extLst>
          </p:cNvPr>
          <p:cNvCxnSpPr>
            <a:cxnSpLocks/>
            <a:stCxn id="17" idx="3"/>
            <a:endCxn id="12" idx="1"/>
          </p:cNvCxnSpPr>
          <p:nvPr/>
        </p:nvCxnSpPr>
        <p:spPr>
          <a:xfrm>
            <a:off x="6113106" y="2639537"/>
            <a:ext cx="1249206" cy="280100"/>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A041C7D2-F846-8842-B98D-17228548A7D5}"/>
              </a:ext>
            </a:extLst>
          </p:cNvPr>
          <p:cNvCxnSpPr>
            <a:cxnSpLocks/>
            <a:stCxn id="17" idx="3"/>
            <a:endCxn id="19" idx="1"/>
          </p:cNvCxnSpPr>
          <p:nvPr/>
        </p:nvCxnSpPr>
        <p:spPr>
          <a:xfrm>
            <a:off x="6113106" y="2639537"/>
            <a:ext cx="1249205" cy="893775"/>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C0D62979-6CC4-B647-92A9-F199618ED3CD}"/>
              </a:ext>
            </a:extLst>
          </p:cNvPr>
          <p:cNvCxnSpPr>
            <a:cxnSpLocks/>
            <a:stCxn id="10" idx="2"/>
            <a:endCxn id="15" idx="1"/>
          </p:cNvCxnSpPr>
          <p:nvPr/>
        </p:nvCxnSpPr>
        <p:spPr>
          <a:xfrm rot="16200000" flipH="1">
            <a:off x="2483036" y="4317810"/>
            <a:ext cx="596153" cy="502664"/>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C4143E8C-B650-9A4A-8925-AEA7BB1AE645}"/>
              </a:ext>
            </a:extLst>
          </p:cNvPr>
          <p:cNvCxnSpPr>
            <a:cxnSpLocks/>
            <a:stCxn id="3" idx="3"/>
            <a:endCxn id="17" idx="1"/>
          </p:cNvCxnSpPr>
          <p:nvPr/>
        </p:nvCxnSpPr>
        <p:spPr>
          <a:xfrm flipV="1">
            <a:off x="3171797" y="2639537"/>
            <a:ext cx="1580276" cy="684233"/>
          </a:xfrm>
          <a:prstGeom prst="bentConnector3">
            <a:avLst>
              <a:gd name="adj1" fmla="val 50000"/>
            </a:avLst>
          </a:prstGeom>
          <a:solidFill>
            <a:schemeClr val="bg1">
              <a:lumMod val="95000"/>
            </a:schemeClr>
          </a:solidFill>
          <a:ln w="127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ZoneTexte 24">
            <a:extLst>
              <a:ext uri="{FF2B5EF4-FFF2-40B4-BE49-F238E27FC236}">
                <a16:creationId xmlns:a16="http://schemas.microsoft.com/office/drawing/2014/main" id="{1625579C-9A2E-F44C-9074-1C0D501E5AA0}"/>
              </a:ext>
            </a:extLst>
          </p:cNvPr>
          <p:cNvSpPr txBox="1"/>
          <p:nvPr/>
        </p:nvSpPr>
        <p:spPr>
          <a:xfrm>
            <a:off x="2043291" y="6165304"/>
            <a:ext cx="5112568" cy="369332"/>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a:t>
            </a:r>
            <a:r>
              <a:rPr lang="fr-FR" sz="1800" dirty="0">
                <a:solidFill>
                  <a:schemeClr val="bg1"/>
                </a:solidFill>
                <a:latin typeface="+mn-lt"/>
              </a:rPr>
              <a:t>-        </a:t>
            </a:r>
            <a:r>
              <a:rPr lang="fr-FR" sz="1800" dirty="0" err="1">
                <a:solidFill>
                  <a:schemeClr val="bg1"/>
                </a:solidFill>
                <a:latin typeface="+mn-lt"/>
              </a:rPr>
              <a:t>pdf</a:t>
            </a:r>
            <a:endParaRPr lang="fr-FR" sz="1800" dirty="0">
              <a:solidFill>
                <a:schemeClr val="bg1"/>
              </a:solidFill>
              <a:latin typeface="+mn-lt"/>
            </a:endParaRPr>
          </a:p>
        </p:txBody>
      </p:sp>
    </p:spTree>
    <p:extLst>
      <p:ext uri="{BB962C8B-B14F-4D97-AF65-F5344CB8AC3E}">
        <p14:creationId xmlns:p14="http://schemas.microsoft.com/office/powerpoint/2010/main" val="271578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droit avec flèche 4">
            <a:extLst>
              <a:ext uri="{FF2B5EF4-FFF2-40B4-BE49-F238E27FC236}">
                <a16:creationId xmlns:a16="http://schemas.microsoft.com/office/drawing/2014/main" id="{DB3036DB-E409-FE4D-996E-6FCA65AE8F86}"/>
              </a:ext>
            </a:extLst>
          </p:cNvPr>
          <p:cNvCxnSpPr>
            <a:cxnSpLocks/>
          </p:cNvCxnSpPr>
          <p:nvPr/>
        </p:nvCxnSpPr>
        <p:spPr>
          <a:xfrm>
            <a:off x="3392472" y="5254530"/>
            <a:ext cx="3024336" cy="1731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E5FD3746-6B95-A34D-85DB-C612929D5037}"/>
              </a:ext>
            </a:extLst>
          </p:cNvPr>
          <p:cNvCxnSpPr>
            <a:cxnSpLocks/>
          </p:cNvCxnSpPr>
          <p:nvPr/>
        </p:nvCxnSpPr>
        <p:spPr>
          <a:xfrm flipV="1">
            <a:off x="3397693" y="1650701"/>
            <a:ext cx="0" cy="3603829"/>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à coins arrondis 8">
            <a:extLst>
              <a:ext uri="{FF2B5EF4-FFF2-40B4-BE49-F238E27FC236}">
                <a16:creationId xmlns:a16="http://schemas.microsoft.com/office/drawing/2014/main" id="{5D3B3723-9239-ED48-A985-C5F64BAEF24D}"/>
              </a:ext>
            </a:extLst>
          </p:cNvPr>
          <p:cNvSpPr/>
          <p:nvPr/>
        </p:nvSpPr>
        <p:spPr>
          <a:xfrm>
            <a:off x="3419872" y="2348880"/>
            <a:ext cx="2924928" cy="554452"/>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Redteam</a:t>
            </a:r>
            <a:endParaRPr lang="fr-FR" sz="1600" i="1" dirty="0">
              <a:solidFill>
                <a:schemeClr val="bg1"/>
              </a:solidFill>
            </a:endParaRPr>
          </a:p>
        </p:txBody>
      </p:sp>
      <p:sp>
        <p:nvSpPr>
          <p:cNvPr id="16" name="Rectangle à coins arrondis 8">
            <a:extLst>
              <a:ext uri="{FF2B5EF4-FFF2-40B4-BE49-F238E27FC236}">
                <a16:creationId xmlns:a16="http://schemas.microsoft.com/office/drawing/2014/main" id="{3B441FA4-3726-E849-9AE1-11417AC28BF2}"/>
              </a:ext>
            </a:extLst>
          </p:cNvPr>
          <p:cNvSpPr/>
          <p:nvPr/>
        </p:nvSpPr>
        <p:spPr>
          <a:xfrm>
            <a:off x="3419872" y="3248107"/>
            <a:ext cx="2060830"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Penetration</a:t>
            </a:r>
            <a:r>
              <a:rPr lang="fr-FR" sz="1600" i="1" dirty="0">
                <a:solidFill>
                  <a:schemeClr val="bg1"/>
                </a:solidFill>
              </a:rPr>
              <a:t> </a:t>
            </a:r>
            <a:r>
              <a:rPr lang="fr-FR" sz="1600" i="1" dirty="0" err="1">
                <a:solidFill>
                  <a:schemeClr val="bg1"/>
                </a:solidFill>
              </a:rPr>
              <a:t>Testing</a:t>
            </a:r>
            <a:endParaRPr lang="fr-FR" sz="1600" i="1" dirty="0">
              <a:solidFill>
                <a:schemeClr val="bg1"/>
              </a:solidFill>
            </a:endParaRPr>
          </a:p>
        </p:txBody>
      </p:sp>
      <p:sp>
        <p:nvSpPr>
          <p:cNvPr id="17" name="Rectangle à coins arrondis 8">
            <a:extLst>
              <a:ext uri="{FF2B5EF4-FFF2-40B4-BE49-F238E27FC236}">
                <a16:creationId xmlns:a16="http://schemas.microsoft.com/office/drawing/2014/main" id="{F7AB54D9-C764-D047-A0C3-73A0A1572840}"/>
              </a:ext>
            </a:extLst>
          </p:cNvPr>
          <p:cNvSpPr/>
          <p:nvPr/>
        </p:nvSpPr>
        <p:spPr>
          <a:xfrm>
            <a:off x="3408974" y="4065944"/>
            <a:ext cx="1462463" cy="516346"/>
          </a:xfrm>
          <a:prstGeom prst="roundRect">
            <a:avLst>
              <a:gd name="adj" fmla="val 0"/>
            </a:avLst>
          </a:prstGeom>
          <a:solidFill>
            <a:schemeClr val="bg1">
              <a:lumMod val="2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err="1">
                <a:solidFill>
                  <a:schemeClr val="bg1"/>
                </a:solidFill>
              </a:rPr>
              <a:t>Vulnerability</a:t>
            </a:r>
            <a:r>
              <a:rPr lang="fr-FR" sz="1600" i="1" dirty="0">
                <a:solidFill>
                  <a:schemeClr val="bg1"/>
                </a:solidFill>
              </a:rPr>
              <a:t> </a:t>
            </a:r>
            <a:r>
              <a:rPr lang="fr-FR" sz="1600" i="1" dirty="0" err="1">
                <a:solidFill>
                  <a:schemeClr val="bg1"/>
                </a:solidFill>
              </a:rPr>
              <a:t>Assessement</a:t>
            </a:r>
            <a:endParaRPr lang="fr-FR" sz="1600" i="1" dirty="0">
              <a:solidFill>
                <a:schemeClr val="bg1"/>
              </a:solidFill>
            </a:endParaRPr>
          </a:p>
        </p:txBody>
      </p:sp>
      <p:sp>
        <p:nvSpPr>
          <p:cNvPr id="18" name="Espace réservé du contenu 3">
            <a:extLst>
              <a:ext uri="{FF2B5EF4-FFF2-40B4-BE49-F238E27FC236}">
                <a16:creationId xmlns:a16="http://schemas.microsoft.com/office/drawing/2014/main" id="{8C73F6CF-9EA8-AF4E-85C3-B70F35BC0B56}"/>
              </a:ext>
            </a:extLst>
          </p:cNvPr>
          <p:cNvSpPr txBox="1">
            <a:spLocks/>
          </p:cNvSpPr>
          <p:nvPr/>
        </p:nvSpPr>
        <p:spPr bwMode="auto">
          <a:xfrm>
            <a:off x="3419872" y="1857161"/>
            <a:ext cx="2566995" cy="26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buFont typeface="Wingdings" pitchFamily="2" charset="2"/>
              <a:buChar char="v"/>
            </a:pPr>
            <a:r>
              <a:rPr lang="fr-FR" altLang="fr-FR" sz="1200" dirty="0">
                <a:solidFill>
                  <a:schemeClr val="tx1"/>
                </a:solidFill>
              </a:rPr>
              <a:t>Profondeur du test</a:t>
            </a:r>
          </a:p>
        </p:txBody>
      </p:sp>
      <p:sp>
        <p:nvSpPr>
          <p:cNvPr id="19" name="Espace réservé du contenu 3">
            <a:extLst>
              <a:ext uri="{FF2B5EF4-FFF2-40B4-BE49-F238E27FC236}">
                <a16:creationId xmlns:a16="http://schemas.microsoft.com/office/drawing/2014/main" id="{E608D51F-7EB7-7E41-989E-0DF15BC14B69}"/>
              </a:ext>
            </a:extLst>
          </p:cNvPr>
          <p:cNvSpPr txBox="1">
            <a:spLocks/>
          </p:cNvSpPr>
          <p:nvPr/>
        </p:nvSpPr>
        <p:spPr bwMode="auto">
          <a:xfrm>
            <a:off x="3755059" y="4800037"/>
            <a:ext cx="2566995" cy="48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lstStyle>
            <a:defPPr>
              <a:defRPr lang="fr-FR"/>
            </a:defPPr>
            <a:lvl1pPr marL="179388" indent="-179388">
              <a:spcBef>
                <a:spcPct val="20000"/>
              </a:spcBef>
              <a:buClr>
                <a:srgbClr val="C80032"/>
              </a:buClr>
              <a:buFont typeface="Arial" pitchFamily="34" charset="0"/>
              <a:buChar char="&gt;"/>
              <a:defRPr sz="1400">
                <a:solidFill>
                  <a:srgbClr val="595959"/>
                </a:solidFill>
                <a:latin typeface="+mn-lt"/>
              </a:defRPr>
            </a:lvl1pPr>
            <a:lvl2pPr marL="801688" indent="-307975">
              <a:spcBef>
                <a:spcPct val="20000"/>
              </a:spcBef>
              <a:buFont typeface="Arial" pitchFamily="34" charset="0"/>
              <a:buChar char="–"/>
              <a:defRPr sz="2800"/>
            </a:lvl2pPr>
            <a:lvl3pPr marL="1233488" indent="-246063">
              <a:spcBef>
                <a:spcPct val="20000"/>
              </a:spcBef>
              <a:buFont typeface="Arial" pitchFamily="34" charset="0"/>
              <a:buChar char="•"/>
            </a:lvl3pPr>
            <a:lvl4pPr marL="1727200" indent="-246063">
              <a:spcBef>
                <a:spcPct val="20000"/>
              </a:spcBef>
              <a:buFont typeface="Arial" pitchFamily="34" charset="0"/>
              <a:buChar char="–"/>
              <a:defRPr sz="2000"/>
            </a:lvl4pPr>
            <a:lvl5pPr marL="2220913" indent="-246063">
              <a:spcBef>
                <a:spcPct val="20000"/>
              </a:spcBef>
              <a:buFont typeface="Arial" pitchFamily="34" charset="0"/>
              <a:buChar char="»"/>
              <a:defRPr sz="2000"/>
            </a:lvl5pPr>
            <a:lvl6pPr marL="2678113" indent="-246063" eaLnBrk="0" fontAlgn="base" hangingPunct="0">
              <a:spcBef>
                <a:spcPct val="20000"/>
              </a:spcBef>
              <a:spcAft>
                <a:spcPct val="0"/>
              </a:spcAft>
              <a:buFont typeface="Arial" pitchFamily="34" charset="0"/>
              <a:buChar char="»"/>
              <a:defRPr sz="2000"/>
            </a:lvl6pPr>
            <a:lvl7pPr marL="3135313" indent="-246063" eaLnBrk="0" fontAlgn="base" hangingPunct="0">
              <a:spcBef>
                <a:spcPct val="20000"/>
              </a:spcBef>
              <a:spcAft>
                <a:spcPct val="0"/>
              </a:spcAft>
              <a:buFont typeface="Arial" pitchFamily="34" charset="0"/>
              <a:buChar char="»"/>
              <a:defRPr sz="2000"/>
            </a:lvl7pPr>
            <a:lvl8pPr marL="3592513" indent="-246063" eaLnBrk="0" fontAlgn="base" hangingPunct="0">
              <a:spcBef>
                <a:spcPct val="20000"/>
              </a:spcBef>
              <a:spcAft>
                <a:spcPct val="0"/>
              </a:spcAft>
              <a:buFont typeface="Arial" pitchFamily="34" charset="0"/>
              <a:buChar char="»"/>
              <a:defRPr sz="2000"/>
            </a:lvl8pPr>
            <a:lvl9pPr marL="4049713" indent="-246063" eaLnBrk="0" fontAlgn="base" hangingPunct="0">
              <a:spcBef>
                <a:spcPct val="20000"/>
              </a:spcBef>
              <a:spcAft>
                <a:spcPct val="0"/>
              </a:spcAft>
              <a:buFont typeface="Arial" pitchFamily="34" charset="0"/>
              <a:buChar char="»"/>
              <a:defRPr sz="2000"/>
            </a:lvl9pPr>
          </a:lstStyle>
          <a:p>
            <a:pPr algn="r">
              <a:buFont typeface="Wingdings" pitchFamily="2" charset="2"/>
              <a:buChar char="v"/>
            </a:pPr>
            <a:r>
              <a:rPr lang="fr-FR" altLang="fr-FR" sz="1200" dirty="0">
                <a:solidFill>
                  <a:schemeClr val="tx1"/>
                </a:solidFill>
              </a:rPr>
              <a:t>Niveau de technicité pour</a:t>
            </a:r>
            <a:br>
              <a:rPr lang="fr-FR" altLang="fr-FR" sz="1200" dirty="0">
                <a:solidFill>
                  <a:schemeClr val="tx1"/>
                </a:solidFill>
              </a:rPr>
            </a:br>
            <a:r>
              <a:rPr lang="fr-FR" altLang="fr-FR" sz="1200" dirty="0">
                <a:solidFill>
                  <a:schemeClr val="tx1"/>
                </a:solidFill>
              </a:rPr>
              <a:t>conduire le test</a:t>
            </a:r>
          </a:p>
        </p:txBody>
      </p:sp>
      <p:sp>
        <p:nvSpPr>
          <p:cNvPr id="21" name="Ellipse 20">
            <a:extLst>
              <a:ext uri="{FF2B5EF4-FFF2-40B4-BE49-F238E27FC236}">
                <a16:creationId xmlns:a16="http://schemas.microsoft.com/office/drawing/2014/main" id="{9576D9B1-20A5-8943-AE58-CC2CCFF0B37D}"/>
              </a:ext>
            </a:extLst>
          </p:cNvPr>
          <p:cNvSpPr/>
          <p:nvPr/>
        </p:nvSpPr>
        <p:spPr>
          <a:xfrm>
            <a:off x="3336966" y="5189104"/>
            <a:ext cx="144016" cy="12551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3" name="ZoneTexte 22">
            <a:extLst>
              <a:ext uri="{FF2B5EF4-FFF2-40B4-BE49-F238E27FC236}">
                <a16:creationId xmlns:a16="http://schemas.microsoft.com/office/drawing/2014/main" id="{1371096A-449B-1B45-A905-E90B1FDE058F}"/>
              </a:ext>
            </a:extLst>
          </p:cNvPr>
          <p:cNvSpPr txBox="1"/>
          <p:nvPr/>
        </p:nvSpPr>
        <p:spPr>
          <a:xfrm>
            <a:off x="1005691" y="6018216"/>
            <a:ext cx="8065730" cy="369332"/>
          </a:xfrm>
          <a:prstGeom prst="rect">
            <a:avLst/>
          </a:prstGeom>
          <a:solidFill>
            <a:schemeClr val="tx1"/>
          </a:solidFill>
        </p:spPr>
        <p:txBody>
          <a:bodyPr wrap="square" rtlCol="0">
            <a:spAutoFit/>
          </a:bodyPr>
          <a:lstStyle/>
          <a:p>
            <a:r>
              <a:rPr lang="fr-FR" sz="1800" dirty="0" err="1">
                <a:solidFill>
                  <a:schemeClr val="bg1"/>
                </a:solidFill>
                <a:latin typeface="+mn-lt"/>
              </a:rPr>
              <a:t>chap-VulMan-pentest-intro.tex</a:t>
            </a:r>
            <a:r>
              <a:rPr lang="fr-FR" sz="1800" dirty="0">
                <a:solidFill>
                  <a:schemeClr val="bg1"/>
                </a:solidFill>
                <a:latin typeface="+mn-lt"/>
              </a:rPr>
              <a:t> / </a:t>
            </a:r>
            <a:r>
              <a:rPr lang="fr-FR" sz="1800" dirty="0" err="1">
                <a:solidFill>
                  <a:schemeClr val="bg1"/>
                </a:solidFill>
                <a:latin typeface="+mn-lt"/>
              </a:rPr>
              <a:t>img-vul-typetests.pdf</a:t>
            </a:r>
            <a:endParaRPr lang="fr-FR" sz="1800" dirty="0">
              <a:solidFill>
                <a:schemeClr val="bg1"/>
              </a:solidFill>
              <a:latin typeface="+mn-lt"/>
            </a:endParaRPr>
          </a:p>
        </p:txBody>
      </p:sp>
    </p:spTree>
    <p:extLst>
      <p:ext uri="{BB962C8B-B14F-4D97-AF65-F5344CB8AC3E}">
        <p14:creationId xmlns:p14="http://schemas.microsoft.com/office/powerpoint/2010/main" val="1321042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192043E-65E2-0549-AFB5-DEC8961C57C5}"/>
              </a:ext>
            </a:extLst>
          </p:cNvPr>
          <p:cNvPicPr>
            <a:picLocks noChangeAspect="1"/>
          </p:cNvPicPr>
          <p:nvPr/>
        </p:nvPicPr>
        <p:blipFill>
          <a:blip r:embed="rId2"/>
          <a:stretch>
            <a:fillRect/>
          </a:stretch>
        </p:blipFill>
        <p:spPr>
          <a:xfrm>
            <a:off x="9324528" y="809734"/>
            <a:ext cx="4270475" cy="3719984"/>
          </a:xfrm>
          <a:prstGeom prst="rect">
            <a:avLst/>
          </a:prstGeom>
        </p:spPr>
      </p:pic>
      <p:sp>
        <p:nvSpPr>
          <p:cNvPr id="3" name="Extraire 2">
            <a:extLst>
              <a:ext uri="{FF2B5EF4-FFF2-40B4-BE49-F238E27FC236}">
                <a16:creationId xmlns:a16="http://schemas.microsoft.com/office/drawing/2014/main" id="{50B6BC56-B1F4-E543-A1E5-394488F66963}"/>
              </a:ext>
            </a:extLst>
          </p:cNvPr>
          <p:cNvSpPr/>
          <p:nvPr/>
        </p:nvSpPr>
        <p:spPr>
          <a:xfrm>
            <a:off x="971600" y="1268760"/>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err="1"/>
          </a:p>
        </p:txBody>
      </p:sp>
      <p:sp>
        <p:nvSpPr>
          <p:cNvPr id="4" name="Extraire 3">
            <a:extLst>
              <a:ext uri="{FF2B5EF4-FFF2-40B4-BE49-F238E27FC236}">
                <a16:creationId xmlns:a16="http://schemas.microsoft.com/office/drawing/2014/main" id="{C54BC862-93C9-FE4B-9B91-3A12ADA9F3BA}"/>
              </a:ext>
            </a:extLst>
          </p:cNvPr>
          <p:cNvSpPr/>
          <p:nvPr/>
        </p:nvSpPr>
        <p:spPr>
          <a:xfrm rot="10800000">
            <a:off x="937072" y="2420888"/>
            <a:ext cx="3888432" cy="3312368"/>
          </a:xfrm>
          <a:prstGeom prst="flowChartExtract">
            <a:avLst/>
          </a:prstGeom>
          <a:solidFill>
            <a:schemeClr val="bg1">
              <a:lumMod val="90000"/>
            </a:scheme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Ellipse 5">
            <a:extLst>
              <a:ext uri="{FF2B5EF4-FFF2-40B4-BE49-F238E27FC236}">
                <a16:creationId xmlns:a16="http://schemas.microsoft.com/office/drawing/2014/main" id="{CA675627-D42F-844D-8854-F2C19A961329}"/>
              </a:ext>
            </a:extLst>
          </p:cNvPr>
          <p:cNvSpPr/>
          <p:nvPr/>
        </p:nvSpPr>
        <p:spPr>
          <a:xfrm>
            <a:off x="4031940" y="2132856"/>
            <a:ext cx="1080120" cy="1008112"/>
          </a:xfrm>
          <a:prstGeom prst="ellipse">
            <a:avLst/>
          </a:prstGeom>
          <a:solidFill>
            <a:srgbClr val="00B05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7" name="Ellipse 6">
            <a:extLst>
              <a:ext uri="{FF2B5EF4-FFF2-40B4-BE49-F238E27FC236}">
                <a16:creationId xmlns:a16="http://schemas.microsoft.com/office/drawing/2014/main" id="{C310D1F4-494F-3F4F-8A33-AC943F460A74}"/>
              </a:ext>
            </a:extLst>
          </p:cNvPr>
          <p:cNvSpPr/>
          <p:nvPr/>
        </p:nvSpPr>
        <p:spPr>
          <a:xfrm>
            <a:off x="2389732" y="1073312"/>
            <a:ext cx="1080120" cy="1008112"/>
          </a:xfrm>
          <a:prstGeom prst="ellipse">
            <a:avLst/>
          </a:prstGeom>
          <a:solidFill>
            <a:srgbClr val="FFFF0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Ellipse 7">
            <a:extLst>
              <a:ext uri="{FF2B5EF4-FFF2-40B4-BE49-F238E27FC236}">
                <a16:creationId xmlns:a16="http://schemas.microsoft.com/office/drawing/2014/main" id="{12E22B30-2538-224D-8A27-E42109BA5F17}"/>
              </a:ext>
            </a:extLst>
          </p:cNvPr>
          <p:cNvSpPr/>
          <p:nvPr/>
        </p:nvSpPr>
        <p:spPr>
          <a:xfrm>
            <a:off x="672542" y="2048632"/>
            <a:ext cx="1080120" cy="1008112"/>
          </a:xfrm>
          <a:prstGeom prst="ellipse">
            <a:avLst/>
          </a:prstGeom>
          <a:solidFill>
            <a:schemeClr val="accent1"/>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Ellipse 8">
            <a:extLst>
              <a:ext uri="{FF2B5EF4-FFF2-40B4-BE49-F238E27FC236}">
                <a16:creationId xmlns:a16="http://schemas.microsoft.com/office/drawing/2014/main" id="{D695C4FC-631C-B443-B113-1083CB96A401}"/>
              </a:ext>
            </a:extLst>
          </p:cNvPr>
          <p:cNvSpPr/>
          <p:nvPr/>
        </p:nvSpPr>
        <p:spPr>
          <a:xfrm>
            <a:off x="672542" y="3890944"/>
            <a:ext cx="1080120" cy="1008112"/>
          </a:xfrm>
          <a:prstGeom prst="ellipse">
            <a:avLst/>
          </a:prstGeom>
          <a:solidFill>
            <a:srgbClr val="BC002B"/>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0" name="Ellipse 9">
            <a:extLst>
              <a:ext uri="{FF2B5EF4-FFF2-40B4-BE49-F238E27FC236}">
                <a16:creationId xmlns:a16="http://schemas.microsoft.com/office/drawing/2014/main" id="{FA0F84A5-FFC8-AE4E-AF1C-409876840CC8}"/>
              </a:ext>
            </a:extLst>
          </p:cNvPr>
          <p:cNvSpPr/>
          <p:nvPr/>
        </p:nvSpPr>
        <p:spPr>
          <a:xfrm>
            <a:off x="2341227" y="4941168"/>
            <a:ext cx="1080120" cy="1008112"/>
          </a:xfrm>
          <a:prstGeom prst="ellipse">
            <a:avLst/>
          </a:prstGeom>
          <a:solidFill>
            <a:srgbClr val="7030A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1" name="Ellipse 10">
            <a:extLst>
              <a:ext uri="{FF2B5EF4-FFF2-40B4-BE49-F238E27FC236}">
                <a16:creationId xmlns:a16="http://schemas.microsoft.com/office/drawing/2014/main" id="{AA695CC4-AD84-BA4C-87F9-B6106CB67F6B}"/>
              </a:ext>
            </a:extLst>
          </p:cNvPr>
          <p:cNvSpPr/>
          <p:nvPr/>
        </p:nvSpPr>
        <p:spPr>
          <a:xfrm>
            <a:off x="4102757" y="3971912"/>
            <a:ext cx="1080120" cy="1008112"/>
          </a:xfrm>
          <a:prstGeom prst="ellipse">
            <a:avLst/>
          </a:prstGeom>
          <a:solidFill>
            <a:srgbClr val="0070C0"/>
          </a:solidFill>
          <a:ln w="76200">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bg1"/>
              </a:solidFill>
            </a:endParaRPr>
          </a:p>
        </p:txBody>
      </p:sp>
      <p:sp>
        <p:nvSpPr>
          <p:cNvPr id="12" name="ZoneTexte 11">
            <a:extLst>
              <a:ext uri="{FF2B5EF4-FFF2-40B4-BE49-F238E27FC236}">
                <a16:creationId xmlns:a16="http://schemas.microsoft.com/office/drawing/2014/main" id="{8B9F81F9-0421-DF4E-A93F-0C42943FC570}"/>
              </a:ext>
            </a:extLst>
          </p:cNvPr>
          <p:cNvSpPr txBox="1"/>
          <p:nvPr/>
        </p:nvSpPr>
        <p:spPr>
          <a:xfrm>
            <a:off x="2588226" y="1423479"/>
            <a:ext cx="655179"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Yellow</a:t>
            </a:r>
          </a:p>
        </p:txBody>
      </p:sp>
      <p:sp>
        <p:nvSpPr>
          <p:cNvPr id="13" name="ZoneTexte 12">
            <a:extLst>
              <a:ext uri="{FF2B5EF4-FFF2-40B4-BE49-F238E27FC236}">
                <a16:creationId xmlns:a16="http://schemas.microsoft.com/office/drawing/2014/main" id="{C2014F1B-8D67-884C-AE0C-46C3E60F258A}"/>
              </a:ext>
            </a:extLst>
          </p:cNvPr>
          <p:cNvSpPr txBox="1"/>
          <p:nvPr/>
        </p:nvSpPr>
        <p:spPr>
          <a:xfrm>
            <a:off x="854330" y="2379054"/>
            <a:ext cx="716543"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Orange</a:t>
            </a:r>
          </a:p>
        </p:txBody>
      </p:sp>
      <p:sp>
        <p:nvSpPr>
          <p:cNvPr id="14" name="ZoneTexte 13">
            <a:extLst>
              <a:ext uri="{FF2B5EF4-FFF2-40B4-BE49-F238E27FC236}">
                <a16:creationId xmlns:a16="http://schemas.microsoft.com/office/drawing/2014/main" id="{35E1F84C-C6E8-B345-8DA6-6F61174E9B9A}"/>
              </a:ext>
            </a:extLst>
          </p:cNvPr>
          <p:cNvSpPr txBox="1"/>
          <p:nvPr/>
        </p:nvSpPr>
        <p:spPr>
          <a:xfrm>
            <a:off x="4255632" y="2483023"/>
            <a:ext cx="632737"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Green</a:t>
            </a:r>
          </a:p>
        </p:txBody>
      </p:sp>
      <p:sp>
        <p:nvSpPr>
          <p:cNvPr id="15" name="ZoneTexte 14">
            <a:extLst>
              <a:ext uri="{FF2B5EF4-FFF2-40B4-BE49-F238E27FC236}">
                <a16:creationId xmlns:a16="http://schemas.microsoft.com/office/drawing/2014/main" id="{7DCB8824-E470-3742-A3D8-FF445236FD04}"/>
              </a:ext>
            </a:extLst>
          </p:cNvPr>
          <p:cNvSpPr txBox="1"/>
          <p:nvPr/>
        </p:nvSpPr>
        <p:spPr>
          <a:xfrm>
            <a:off x="4421502" y="4335486"/>
            <a:ext cx="508474" cy="307777"/>
          </a:xfrm>
          <a:prstGeom prst="rect">
            <a:avLst/>
          </a:prstGeom>
          <a:noFill/>
          <a:ln>
            <a:noFill/>
          </a:ln>
        </p:spPr>
        <p:txBody>
          <a:bodyPr wrap="none">
            <a:spAutoFit/>
          </a:bodyPr>
          <a:lstStyle/>
          <a:p>
            <a:pPr algn="ctr">
              <a:defRPr/>
            </a:pPr>
            <a:r>
              <a:rPr lang="fr-FR" sz="1400" dirty="0">
                <a:solidFill>
                  <a:schemeClr val="bg1"/>
                </a:solidFill>
                <a:latin typeface="+mn-lt"/>
                <a:ea typeface="+mn-ea"/>
              </a:rPr>
              <a:t>Blue</a:t>
            </a:r>
          </a:p>
        </p:txBody>
      </p:sp>
      <p:sp>
        <p:nvSpPr>
          <p:cNvPr id="16" name="ZoneTexte 15">
            <a:extLst>
              <a:ext uri="{FF2B5EF4-FFF2-40B4-BE49-F238E27FC236}">
                <a16:creationId xmlns:a16="http://schemas.microsoft.com/office/drawing/2014/main" id="{8D787D6D-749D-9348-9C93-90120F924D26}"/>
              </a:ext>
            </a:extLst>
          </p:cNvPr>
          <p:cNvSpPr txBox="1"/>
          <p:nvPr/>
        </p:nvSpPr>
        <p:spPr>
          <a:xfrm>
            <a:off x="937071" y="4241111"/>
            <a:ext cx="463653"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Red</a:t>
            </a:r>
            <a:endParaRPr lang="fr-FR" sz="1400" dirty="0">
              <a:solidFill>
                <a:schemeClr val="bg1"/>
              </a:solidFill>
              <a:latin typeface="+mn-lt"/>
              <a:ea typeface="+mn-ea"/>
            </a:endParaRPr>
          </a:p>
        </p:txBody>
      </p:sp>
      <p:sp>
        <p:nvSpPr>
          <p:cNvPr id="17" name="ZoneTexte 16">
            <a:extLst>
              <a:ext uri="{FF2B5EF4-FFF2-40B4-BE49-F238E27FC236}">
                <a16:creationId xmlns:a16="http://schemas.microsoft.com/office/drawing/2014/main" id="{7C9ACC4A-5B2A-2A41-82A4-23D1772653CA}"/>
              </a:ext>
            </a:extLst>
          </p:cNvPr>
          <p:cNvSpPr txBox="1"/>
          <p:nvPr/>
        </p:nvSpPr>
        <p:spPr>
          <a:xfrm>
            <a:off x="2550907" y="5294962"/>
            <a:ext cx="660758" cy="307777"/>
          </a:xfrm>
          <a:prstGeom prst="rect">
            <a:avLst/>
          </a:prstGeom>
          <a:noFill/>
          <a:ln>
            <a:noFill/>
          </a:ln>
        </p:spPr>
        <p:txBody>
          <a:bodyPr wrap="none">
            <a:spAutoFit/>
          </a:bodyPr>
          <a:lstStyle/>
          <a:p>
            <a:pPr algn="ctr">
              <a:defRPr/>
            </a:pPr>
            <a:r>
              <a:rPr lang="fr-FR" sz="1400" dirty="0" err="1">
                <a:solidFill>
                  <a:schemeClr val="bg1"/>
                </a:solidFill>
                <a:latin typeface="+mn-lt"/>
                <a:ea typeface="+mn-ea"/>
              </a:rPr>
              <a:t>Purple</a:t>
            </a:r>
            <a:endParaRPr lang="fr-FR" sz="1400" dirty="0">
              <a:solidFill>
                <a:schemeClr val="bg1"/>
              </a:solidFill>
              <a:latin typeface="+mn-lt"/>
              <a:ea typeface="+mn-ea"/>
            </a:endParaRPr>
          </a:p>
        </p:txBody>
      </p:sp>
      <p:sp>
        <p:nvSpPr>
          <p:cNvPr id="18" name="ZoneTexte 17">
            <a:extLst>
              <a:ext uri="{FF2B5EF4-FFF2-40B4-BE49-F238E27FC236}">
                <a16:creationId xmlns:a16="http://schemas.microsoft.com/office/drawing/2014/main" id="{D56F0811-2DC8-3241-8C91-EAF3CCD70DDB}"/>
              </a:ext>
            </a:extLst>
          </p:cNvPr>
          <p:cNvSpPr txBox="1"/>
          <p:nvPr/>
        </p:nvSpPr>
        <p:spPr>
          <a:xfrm>
            <a:off x="2288206" y="487957"/>
            <a:ext cx="1283172" cy="523220"/>
          </a:xfrm>
          <a:prstGeom prst="rect">
            <a:avLst/>
          </a:prstGeom>
          <a:noFill/>
          <a:ln>
            <a:noFill/>
          </a:ln>
        </p:spPr>
        <p:txBody>
          <a:bodyPr wrap="none">
            <a:spAutoFit/>
          </a:bodyPr>
          <a:lstStyle/>
          <a:p>
            <a:pPr algn="ctr">
              <a:defRPr/>
            </a:pPr>
            <a:r>
              <a:rPr lang="fr-FR" sz="1400" b="1" dirty="0">
                <a:solidFill>
                  <a:schemeClr val="tx2"/>
                </a:solidFill>
                <a:latin typeface="+mn-lt"/>
                <a:ea typeface="+mn-ea"/>
              </a:rPr>
              <a:t>Construire </a:t>
            </a:r>
            <a:br>
              <a:rPr lang="fr-FR" sz="1400" b="1" dirty="0">
                <a:solidFill>
                  <a:schemeClr val="tx2"/>
                </a:solidFill>
                <a:latin typeface="+mn-lt"/>
                <a:ea typeface="+mn-ea"/>
              </a:rPr>
            </a:br>
            <a:r>
              <a:rPr lang="fr-FR" sz="1400" b="1" dirty="0">
                <a:solidFill>
                  <a:schemeClr val="tx2"/>
                </a:solidFill>
                <a:latin typeface="+mn-lt"/>
                <a:ea typeface="+mn-ea"/>
              </a:rPr>
              <a:t>les protections</a:t>
            </a:r>
          </a:p>
        </p:txBody>
      </p:sp>
      <p:sp>
        <p:nvSpPr>
          <p:cNvPr id="19" name="ZoneTexte 18">
            <a:extLst>
              <a:ext uri="{FF2B5EF4-FFF2-40B4-BE49-F238E27FC236}">
                <a16:creationId xmlns:a16="http://schemas.microsoft.com/office/drawing/2014/main" id="{80D3B249-86E9-B841-87DA-1A11DD7D5956}"/>
              </a:ext>
            </a:extLst>
          </p:cNvPr>
          <p:cNvSpPr txBox="1"/>
          <p:nvPr/>
        </p:nvSpPr>
        <p:spPr>
          <a:xfrm>
            <a:off x="3668346" y="1336155"/>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 la défense</a:t>
            </a:r>
          </a:p>
        </p:txBody>
      </p:sp>
      <p:sp>
        <p:nvSpPr>
          <p:cNvPr id="20" name="ZoneTexte 19">
            <a:extLst>
              <a:ext uri="{FF2B5EF4-FFF2-40B4-BE49-F238E27FC236}">
                <a16:creationId xmlns:a16="http://schemas.microsoft.com/office/drawing/2014/main" id="{0B96E569-B72C-FE44-BBD1-0CBD8AD5ED2B}"/>
              </a:ext>
            </a:extLst>
          </p:cNvPr>
          <p:cNvSpPr txBox="1"/>
          <p:nvPr/>
        </p:nvSpPr>
        <p:spPr>
          <a:xfrm>
            <a:off x="143636" y="1275117"/>
            <a:ext cx="2087793" cy="954107"/>
          </a:xfrm>
          <a:prstGeom prst="rect">
            <a:avLst/>
          </a:prstGeom>
          <a:noFill/>
          <a:ln>
            <a:noFill/>
          </a:ln>
        </p:spPr>
        <p:txBody>
          <a:bodyPr wrap="square">
            <a:spAutoFit/>
          </a:bodyPr>
          <a:lstStyle/>
          <a:p>
            <a:pPr algn="ctr">
              <a:defRPr/>
            </a:pPr>
            <a:r>
              <a:rPr lang="fr-FR" sz="1400" dirty="0">
                <a:solidFill>
                  <a:schemeClr val="tx2"/>
                </a:solidFill>
                <a:latin typeface="+mn-lt"/>
                <a:ea typeface="+mn-ea"/>
              </a:rPr>
              <a:t>Protéger en fonction des connaissances des attaquants</a:t>
            </a:r>
            <a:br>
              <a:rPr lang="fr-FR" sz="1400" dirty="0">
                <a:solidFill>
                  <a:schemeClr val="tx2"/>
                </a:solidFill>
                <a:latin typeface="+mn-lt"/>
                <a:ea typeface="+mn-ea"/>
              </a:rPr>
            </a:br>
            <a:endParaRPr lang="fr-FR" sz="1400" dirty="0">
              <a:solidFill>
                <a:schemeClr val="tx2"/>
              </a:solidFill>
              <a:latin typeface="+mn-lt"/>
              <a:ea typeface="+mn-ea"/>
            </a:endParaRPr>
          </a:p>
        </p:txBody>
      </p:sp>
      <p:sp>
        <p:nvSpPr>
          <p:cNvPr id="21" name="ZoneTexte 20">
            <a:extLst>
              <a:ext uri="{FF2B5EF4-FFF2-40B4-BE49-F238E27FC236}">
                <a16:creationId xmlns:a16="http://schemas.microsoft.com/office/drawing/2014/main" id="{EEE20361-0B92-4049-A378-C63BE128B6AE}"/>
              </a:ext>
            </a:extLst>
          </p:cNvPr>
          <p:cNvSpPr txBox="1"/>
          <p:nvPr/>
        </p:nvSpPr>
        <p:spPr>
          <a:xfrm>
            <a:off x="4292315" y="5101193"/>
            <a:ext cx="873894"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Défendre</a:t>
            </a:r>
          </a:p>
        </p:txBody>
      </p:sp>
      <p:sp>
        <p:nvSpPr>
          <p:cNvPr id="22" name="ZoneTexte 21">
            <a:extLst>
              <a:ext uri="{FF2B5EF4-FFF2-40B4-BE49-F238E27FC236}">
                <a16:creationId xmlns:a16="http://schemas.microsoft.com/office/drawing/2014/main" id="{CB669780-FC50-9244-8BAE-27A11A7DC9B3}"/>
              </a:ext>
            </a:extLst>
          </p:cNvPr>
          <p:cNvSpPr txBox="1"/>
          <p:nvPr/>
        </p:nvSpPr>
        <p:spPr>
          <a:xfrm>
            <a:off x="726981" y="5008378"/>
            <a:ext cx="883832" cy="307777"/>
          </a:xfrm>
          <a:prstGeom prst="rect">
            <a:avLst/>
          </a:prstGeom>
          <a:noFill/>
          <a:ln>
            <a:noFill/>
          </a:ln>
        </p:spPr>
        <p:txBody>
          <a:bodyPr wrap="none">
            <a:spAutoFit/>
          </a:bodyPr>
          <a:lstStyle/>
          <a:p>
            <a:pPr algn="ctr">
              <a:defRPr/>
            </a:pPr>
            <a:r>
              <a:rPr lang="fr-FR" sz="1400" b="1" dirty="0">
                <a:solidFill>
                  <a:schemeClr val="tx2"/>
                </a:solidFill>
                <a:latin typeface="+mn-lt"/>
                <a:ea typeface="+mn-ea"/>
              </a:rPr>
              <a:t>Attaquer </a:t>
            </a:r>
          </a:p>
        </p:txBody>
      </p:sp>
      <p:sp>
        <p:nvSpPr>
          <p:cNvPr id="23" name="Ellipse 22">
            <a:extLst>
              <a:ext uri="{FF2B5EF4-FFF2-40B4-BE49-F238E27FC236}">
                <a16:creationId xmlns:a16="http://schemas.microsoft.com/office/drawing/2014/main" id="{C2635845-0283-7946-B435-878AE681BB92}"/>
              </a:ext>
            </a:extLst>
          </p:cNvPr>
          <p:cNvSpPr/>
          <p:nvPr/>
        </p:nvSpPr>
        <p:spPr>
          <a:xfrm>
            <a:off x="2352241" y="2963800"/>
            <a:ext cx="1080120" cy="1008112"/>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24" name="ZoneTexte 23">
            <a:extLst>
              <a:ext uri="{FF2B5EF4-FFF2-40B4-BE49-F238E27FC236}">
                <a16:creationId xmlns:a16="http://schemas.microsoft.com/office/drawing/2014/main" id="{21BF008B-82EF-4D44-8BC9-3AEFB59AFCE4}"/>
              </a:ext>
            </a:extLst>
          </p:cNvPr>
          <p:cNvSpPr txBox="1"/>
          <p:nvPr/>
        </p:nvSpPr>
        <p:spPr>
          <a:xfrm>
            <a:off x="2555845" y="3313967"/>
            <a:ext cx="629981" cy="307777"/>
          </a:xfrm>
          <a:prstGeom prst="rect">
            <a:avLst/>
          </a:prstGeom>
          <a:noFill/>
          <a:ln>
            <a:noFill/>
          </a:ln>
        </p:spPr>
        <p:txBody>
          <a:bodyPr wrap="none">
            <a:spAutoFit/>
          </a:bodyPr>
          <a:lstStyle/>
          <a:p>
            <a:pPr algn="ctr">
              <a:defRPr/>
            </a:pPr>
            <a:r>
              <a:rPr lang="fr-FR" sz="1400" dirty="0">
                <a:solidFill>
                  <a:schemeClr val="tx2"/>
                </a:solidFill>
                <a:latin typeface="+mn-lt"/>
                <a:ea typeface="+mn-ea"/>
              </a:rPr>
              <a:t>White</a:t>
            </a:r>
          </a:p>
        </p:txBody>
      </p:sp>
      <p:sp>
        <p:nvSpPr>
          <p:cNvPr id="25" name="ZoneTexte 24">
            <a:extLst>
              <a:ext uri="{FF2B5EF4-FFF2-40B4-BE49-F238E27FC236}">
                <a16:creationId xmlns:a16="http://schemas.microsoft.com/office/drawing/2014/main" id="{A4B7A92E-8218-3D45-ACD6-E5DF41BFD5F4}"/>
              </a:ext>
            </a:extLst>
          </p:cNvPr>
          <p:cNvSpPr txBox="1"/>
          <p:nvPr/>
        </p:nvSpPr>
        <p:spPr>
          <a:xfrm>
            <a:off x="1862285" y="3979501"/>
            <a:ext cx="2157393" cy="523220"/>
          </a:xfrm>
          <a:prstGeom prst="rect">
            <a:avLst/>
          </a:prstGeom>
          <a:noFill/>
          <a:ln>
            <a:noFill/>
          </a:ln>
        </p:spPr>
        <p:txBody>
          <a:bodyPr wrap="square">
            <a:spAutoFit/>
          </a:bodyPr>
          <a:lstStyle/>
          <a:p>
            <a:pPr algn="ctr">
              <a:defRPr/>
            </a:pPr>
            <a:r>
              <a:rPr lang="fr-FR" sz="1400" dirty="0">
                <a:solidFill>
                  <a:schemeClr val="tx2"/>
                </a:solidFill>
                <a:latin typeface="+mn-lt"/>
                <a:ea typeface="+mn-ea"/>
              </a:rPr>
              <a:t>Gérer la</a:t>
            </a:r>
          </a:p>
          <a:p>
            <a:pPr algn="ctr">
              <a:defRPr/>
            </a:pPr>
            <a:r>
              <a:rPr lang="fr-FR" sz="1400" dirty="0">
                <a:solidFill>
                  <a:schemeClr val="tx2"/>
                </a:solidFill>
                <a:latin typeface="+mn-lt"/>
                <a:ea typeface="+mn-ea"/>
              </a:rPr>
              <a:t>conformité</a:t>
            </a:r>
          </a:p>
        </p:txBody>
      </p:sp>
      <p:sp>
        <p:nvSpPr>
          <p:cNvPr id="26" name="ZoneTexte 25">
            <a:extLst>
              <a:ext uri="{FF2B5EF4-FFF2-40B4-BE49-F238E27FC236}">
                <a16:creationId xmlns:a16="http://schemas.microsoft.com/office/drawing/2014/main" id="{EB4B6B51-7C37-C34F-B4A8-1E5382DFF509}"/>
              </a:ext>
            </a:extLst>
          </p:cNvPr>
          <p:cNvSpPr txBox="1"/>
          <p:nvPr/>
        </p:nvSpPr>
        <p:spPr>
          <a:xfrm>
            <a:off x="1792138" y="6000711"/>
            <a:ext cx="2157393" cy="738664"/>
          </a:xfrm>
          <a:prstGeom prst="rect">
            <a:avLst/>
          </a:prstGeom>
          <a:noFill/>
          <a:ln>
            <a:noFill/>
          </a:ln>
        </p:spPr>
        <p:txBody>
          <a:bodyPr wrap="square">
            <a:spAutoFit/>
          </a:bodyPr>
          <a:lstStyle/>
          <a:p>
            <a:pPr algn="ctr">
              <a:defRPr/>
            </a:pPr>
            <a:r>
              <a:rPr lang="fr-FR" sz="1400" dirty="0">
                <a:solidFill>
                  <a:schemeClr val="tx2"/>
                </a:solidFill>
                <a:latin typeface="+mn-lt"/>
                <a:ea typeface="+mn-ea"/>
              </a:rPr>
              <a:t>Défendre en fonction de la connaissance des attaquants</a:t>
            </a:r>
          </a:p>
        </p:txBody>
      </p:sp>
      <p:sp>
        <p:nvSpPr>
          <p:cNvPr id="27" name="ZoneTexte 26">
            <a:extLst>
              <a:ext uri="{FF2B5EF4-FFF2-40B4-BE49-F238E27FC236}">
                <a16:creationId xmlns:a16="http://schemas.microsoft.com/office/drawing/2014/main" id="{A64F44EC-D2D7-754A-A8B3-24D1DA45D2B3}"/>
              </a:ext>
            </a:extLst>
          </p:cNvPr>
          <p:cNvSpPr txBox="1"/>
          <p:nvPr/>
        </p:nvSpPr>
        <p:spPr>
          <a:xfrm>
            <a:off x="3996770" y="6293555"/>
            <a:ext cx="5112568" cy="369332"/>
          </a:xfrm>
          <a:prstGeom prst="rect">
            <a:avLst/>
          </a:prstGeom>
          <a:solidFill>
            <a:schemeClr val="tx1"/>
          </a:solidFill>
        </p:spPr>
        <p:txBody>
          <a:bodyPr wrap="square" rtlCol="0">
            <a:spAutoFit/>
          </a:bodyPr>
          <a:lstStyle/>
          <a:p>
            <a:r>
              <a:rPr lang="fr-FR" sz="1800" dirty="0" err="1">
                <a:solidFill>
                  <a:schemeClr val="bg1"/>
                </a:solidFill>
                <a:latin typeface="+mn-lt"/>
              </a:rPr>
              <a:t>Chap-vul-xxxxx.tex</a:t>
            </a:r>
            <a:r>
              <a:rPr lang="fr-FR" sz="1800" dirty="0">
                <a:solidFill>
                  <a:schemeClr val="bg1"/>
                </a:solidFill>
                <a:latin typeface="+mn-lt"/>
              </a:rPr>
              <a:t> / </a:t>
            </a:r>
            <a:r>
              <a:rPr lang="fr-FR" sz="1800" dirty="0" err="1">
                <a:solidFill>
                  <a:schemeClr val="bg1"/>
                </a:solidFill>
                <a:latin typeface="+mn-lt"/>
              </a:rPr>
              <a:t>img-teamstar.pdf</a:t>
            </a:r>
            <a:endParaRPr lang="fr-FR" sz="1800" dirty="0">
              <a:solidFill>
                <a:schemeClr val="bg1"/>
              </a:solidFill>
              <a:latin typeface="+mn-lt"/>
            </a:endParaRPr>
          </a:p>
        </p:txBody>
      </p:sp>
    </p:spTree>
    <p:extLst>
      <p:ext uri="{BB962C8B-B14F-4D97-AF65-F5344CB8AC3E}">
        <p14:creationId xmlns:p14="http://schemas.microsoft.com/office/powerpoint/2010/main" val="3876178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20">
            <a:extLst>
              <a:ext uri="{FF2B5EF4-FFF2-40B4-BE49-F238E27FC236}">
                <a16:creationId xmlns:a16="http://schemas.microsoft.com/office/drawing/2014/main" id="{80EB46FC-8180-E546-81EF-BEC3672EB32D}"/>
              </a:ext>
            </a:extLst>
          </p:cNvPr>
          <p:cNvSpPr/>
          <p:nvPr/>
        </p:nvSpPr>
        <p:spPr bwMode="auto">
          <a:xfrm>
            <a:off x="2123728" y="2014389"/>
            <a:ext cx="2765425" cy="1501200"/>
          </a:xfrm>
          <a:prstGeom prst="roundRect">
            <a:avLst>
              <a:gd name="adj" fmla="val 0"/>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Normatif, contractuel, réglementaire,</a:t>
            </a:r>
          </a:p>
          <a:p>
            <a:pPr algn="ctr">
              <a:defRPr/>
            </a:pPr>
            <a:r>
              <a:rPr lang="fr-FR" sz="1800" dirty="0">
                <a:solidFill>
                  <a:schemeClr val="bg1"/>
                </a:solidFill>
              </a:rPr>
              <a:t>législatif </a:t>
            </a:r>
          </a:p>
        </p:txBody>
      </p:sp>
      <p:sp>
        <p:nvSpPr>
          <p:cNvPr id="3" name="Rectangle à coins arrondis 21">
            <a:extLst>
              <a:ext uri="{FF2B5EF4-FFF2-40B4-BE49-F238E27FC236}">
                <a16:creationId xmlns:a16="http://schemas.microsoft.com/office/drawing/2014/main" id="{8F1BB7E3-D576-2C47-BA96-0316F00467D4}"/>
              </a:ext>
            </a:extLst>
          </p:cNvPr>
          <p:cNvSpPr/>
          <p:nvPr/>
        </p:nvSpPr>
        <p:spPr bwMode="auto">
          <a:xfrm>
            <a:off x="4989069" y="3629096"/>
            <a:ext cx="2751137" cy="1500984"/>
          </a:xfrm>
          <a:prstGeom prst="roundRect">
            <a:avLst>
              <a:gd name="adj" fmla="val 0"/>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Méthodologique</a:t>
            </a:r>
          </a:p>
        </p:txBody>
      </p:sp>
      <p:sp>
        <p:nvSpPr>
          <p:cNvPr id="4" name="Rectangle à coins arrondis 24">
            <a:extLst>
              <a:ext uri="{FF2B5EF4-FFF2-40B4-BE49-F238E27FC236}">
                <a16:creationId xmlns:a16="http://schemas.microsoft.com/office/drawing/2014/main" id="{315DDCC3-37D1-3440-A5D3-DCF536472F8B}"/>
              </a:ext>
            </a:extLst>
          </p:cNvPr>
          <p:cNvSpPr/>
          <p:nvPr/>
        </p:nvSpPr>
        <p:spPr bwMode="auto">
          <a:xfrm>
            <a:off x="2135851" y="3627509"/>
            <a:ext cx="2765425" cy="1502571"/>
          </a:xfrm>
          <a:prstGeom prst="roundRect">
            <a:avLst>
              <a:gd name="adj" fmla="val 0"/>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Expérimentale</a:t>
            </a:r>
          </a:p>
        </p:txBody>
      </p:sp>
      <p:sp>
        <p:nvSpPr>
          <p:cNvPr id="5" name="Rectangle à coins arrondis 25">
            <a:extLst>
              <a:ext uri="{FF2B5EF4-FFF2-40B4-BE49-F238E27FC236}">
                <a16:creationId xmlns:a16="http://schemas.microsoft.com/office/drawing/2014/main" id="{B97BE242-285D-4841-9188-3CE9B145FCDB}"/>
              </a:ext>
            </a:extLst>
          </p:cNvPr>
          <p:cNvSpPr/>
          <p:nvPr/>
        </p:nvSpPr>
        <p:spPr bwMode="auto">
          <a:xfrm>
            <a:off x="4981228" y="2014389"/>
            <a:ext cx="2751137" cy="1501200"/>
          </a:xfrm>
          <a:prstGeom prst="roundRect">
            <a:avLst>
              <a:gd name="adj" fmla="val 0"/>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defRPr/>
            </a:pPr>
            <a:r>
              <a:rPr lang="fr-FR" sz="1800" dirty="0">
                <a:solidFill>
                  <a:schemeClr val="bg1"/>
                </a:solidFill>
              </a:rPr>
              <a:t>Technologique</a:t>
            </a:r>
          </a:p>
        </p:txBody>
      </p:sp>
      <p:sp>
        <p:nvSpPr>
          <p:cNvPr id="6" name="ZoneTexte 10">
            <a:extLst>
              <a:ext uri="{FF2B5EF4-FFF2-40B4-BE49-F238E27FC236}">
                <a16:creationId xmlns:a16="http://schemas.microsoft.com/office/drawing/2014/main" id="{CFB03F70-83B3-7440-A80A-CD93C2F62B35}"/>
              </a:ext>
            </a:extLst>
          </p:cNvPr>
          <p:cNvSpPr txBox="1">
            <a:spLocks noChangeArrowheads="1"/>
          </p:cNvSpPr>
          <p:nvPr/>
        </p:nvSpPr>
        <p:spPr bwMode="auto">
          <a:xfrm>
            <a:off x="1962487" y="1180599"/>
            <a:ext cx="275353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r" eaLnBrk="1" hangingPunct="1">
              <a:spcAft>
                <a:spcPct val="0"/>
              </a:spcAft>
              <a:buClrTx/>
              <a:buFontTx/>
              <a:buNone/>
              <a:defRPr/>
            </a:pPr>
            <a:r>
              <a:rPr lang="fr-FR" altLang="fr-FR" sz="1500" dirty="0">
                <a:solidFill>
                  <a:schemeClr val="tx1">
                    <a:lumMod val="65000"/>
                    <a:lumOff val="35000"/>
                  </a:schemeClr>
                </a:solidFill>
                <a:latin typeface="Helvetica 35 Thin" pitchFamily="34" charset="0"/>
                <a:cs typeface="Arial" charset="0"/>
              </a:rPr>
              <a:t>…du contrôle des conformités  à la gestion des relations institutionnelles…</a:t>
            </a:r>
          </a:p>
        </p:txBody>
      </p:sp>
      <p:sp>
        <p:nvSpPr>
          <p:cNvPr id="7" name="ZoneTexte 11">
            <a:extLst>
              <a:ext uri="{FF2B5EF4-FFF2-40B4-BE49-F238E27FC236}">
                <a16:creationId xmlns:a16="http://schemas.microsoft.com/office/drawing/2014/main" id="{1626184B-833D-DE42-95F3-EC6688B335D0}"/>
              </a:ext>
            </a:extLst>
          </p:cNvPr>
          <p:cNvSpPr txBox="1">
            <a:spLocks noChangeArrowheads="1"/>
          </p:cNvSpPr>
          <p:nvPr/>
        </p:nvSpPr>
        <p:spPr bwMode="auto">
          <a:xfrm>
            <a:off x="2158747" y="5223109"/>
            <a:ext cx="2558115"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r>
              <a:rPr lang="fr-FR" altLang="fr-FR" dirty="0"/>
              <a:t>…de la détection de </a:t>
            </a:r>
            <a:br>
              <a:rPr lang="fr-FR" altLang="fr-FR" dirty="0"/>
            </a:br>
            <a:r>
              <a:rPr lang="fr-FR" altLang="fr-FR" dirty="0"/>
              <a:t>signaux faibles</a:t>
            </a:r>
            <a:br>
              <a:rPr lang="fr-FR" altLang="fr-FR" dirty="0"/>
            </a:br>
            <a:r>
              <a:rPr lang="fr-FR" altLang="fr-FR" dirty="0"/>
              <a:t>à la reprise sur incidents…</a:t>
            </a:r>
          </a:p>
        </p:txBody>
      </p:sp>
      <p:sp>
        <p:nvSpPr>
          <p:cNvPr id="8" name="ZoneTexte 12">
            <a:extLst>
              <a:ext uri="{FF2B5EF4-FFF2-40B4-BE49-F238E27FC236}">
                <a16:creationId xmlns:a16="http://schemas.microsoft.com/office/drawing/2014/main" id="{E469FD44-284E-F445-A9BE-3F3657A5E9D2}"/>
              </a:ext>
            </a:extLst>
          </p:cNvPr>
          <p:cNvSpPr txBox="1">
            <a:spLocks noChangeArrowheads="1"/>
          </p:cNvSpPr>
          <p:nvPr/>
        </p:nvSpPr>
        <p:spPr bwMode="auto">
          <a:xfrm>
            <a:off x="5122436" y="1212462"/>
            <a:ext cx="2833940" cy="76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defPPr>
              <a:defRPr lang="en-GB"/>
            </a:defPPr>
            <a:lvl1pPr algn="r" eaLnBrk="1" hangingPunct="1">
              <a:buClrTx/>
              <a:buFontTx/>
              <a:buNone/>
              <a:defRPr sz="1500">
                <a:solidFill>
                  <a:schemeClr val="tx1">
                    <a:lumMod val="65000"/>
                    <a:lumOff val="35000"/>
                  </a:schemeClr>
                </a:solidFill>
                <a:latin typeface="Helvetica 35 Thin" pitchFamily="34" charset="0"/>
                <a:cs typeface="Arial" charset="0"/>
              </a:defRPr>
            </a:lvl1pPr>
            <a:lvl2pPr marL="742950" indent="-285750" eaLnBrk="0" hangingPunct="0">
              <a:buFont typeface="Helvetica 45 Light" pitchFamily="34" charset="0"/>
              <a:buChar char="–"/>
              <a:defRPr sz="1600">
                <a:latin typeface="Helvetica 55 Roman" pitchFamily="2" charset="0"/>
              </a:defRPr>
            </a:lvl2pPr>
            <a:lvl3pPr marL="1143000" indent="-228600" eaLnBrk="0" hangingPunct="0">
              <a:buFont typeface="Helvetica 45 Light" pitchFamily="34" charset="0"/>
              <a:buChar char="–"/>
              <a:defRPr sz="1600">
                <a:latin typeface="Helvetica 55 Roman" pitchFamily="2" charset="0"/>
              </a:defRPr>
            </a:lvl3pPr>
            <a:lvl4pPr marL="1600200" indent="-228600" eaLnBrk="0" hangingPunct="0">
              <a:buFont typeface="Helvetica 45 Light" pitchFamily="34" charset="0"/>
              <a:buChar char="–"/>
              <a:defRPr sz="1600">
                <a:latin typeface="Helvetica 55 Roman" pitchFamily="2" charset="0"/>
              </a:defRPr>
            </a:lvl4pPr>
            <a:lvl5pPr marL="2057400" indent="-228600" eaLnBrk="0" hangingPunct="0">
              <a:buFont typeface="Helvetica 45 Light" pitchFamily="34" charset="0"/>
              <a:buChar char="–"/>
              <a:defRPr sz="1600">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latin typeface="Helvetica 55 Roman" pitchFamily="2" charset="0"/>
              </a:defRPr>
            </a:lvl9pPr>
          </a:lstStyle>
          <a:p>
            <a:pPr algn="l"/>
            <a:r>
              <a:rPr lang="fr-FR" altLang="fr-FR" dirty="0"/>
              <a:t>…de l’intégration de solutions de sécurité aux architectures résilientes…</a:t>
            </a:r>
          </a:p>
        </p:txBody>
      </p:sp>
      <p:sp>
        <p:nvSpPr>
          <p:cNvPr id="9" name="ZoneTexte 13">
            <a:extLst>
              <a:ext uri="{FF2B5EF4-FFF2-40B4-BE49-F238E27FC236}">
                <a16:creationId xmlns:a16="http://schemas.microsoft.com/office/drawing/2014/main" id="{2FF75E6A-0F7F-E54F-B7FF-AD650EF5C78C}"/>
              </a:ext>
            </a:extLst>
          </p:cNvPr>
          <p:cNvSpPr txBox="1">
            <a:spLocks noChangeArrowheads="1"/>
          </p:cNvSpPr>
          <p:nvPr/>
        </p:nvSpPr>
        <p:spPr bwMode="auto">
          <a:xfrm>
            <a:off x="5219115" y="5223109"/>
            <a:ext cx="2513249" cy="5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1838" tIns="35919" rIns="71838" bIns="35919">
            <a:spAutoFit/>
          </a:bodyPr>
          <a:lstStyle>
            <a:lvl1pPr eaLnBrk="0" hangingPunct="0">
              <a:spcAft>
                <a:spcPts val="63"/>
              </a:spcAft>
              <a:buClr>
                <a:schemeClr val="accent1"/>
              </a:buClr>
              <a:buFont typeface="Wingdings 3" pitchFamily="18"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None/>
              <a:defRPr/>
            </a:pPr>
            <a:r>
              <a:rPr lang="fr-FR" altLang="fr-FR" sz="1500" dirty="0">
                <a:solidFill>
                  <a:schemeClr val="tx1">
                    <a:lumMod val="65000"/>
                    <a:lumOff val="35000"/>
                  </a:schemeClr>
                </a:solidFill>
                <a:latin typeface="Helvetica 35 Thin" pitchFamily="34" charset="0"/>
                <a:cs typeface="Arial" charset="0"/>
              </a:rPr>
              <a:t>…de l’analyse des risques</a:t>
            </a:r>
            <a:br>
              <a:rPr lang="fr-FR" altLang="fr-FR" sz="1500" dirty="0">
                <a:solidFill>
                  <a:schemeClr val="tx1">
                    <a:lumMod val="65000"/>
                    <a:lumOff val="35000"/>
                  </a:schemeClr>
                </a:solidFill>
                <a:latin typeface="Helvetica 35 Thin" pitchFamily="34" charset="0"/>
                <a:cs typeface="Arial" charset="0"/>
              </a:rPr>
            </a:br>
            <a:r>
              <a:rPr lang="fr-FR" altLang="fr-FR" sz="1500" dirty="0">
                <a:solidFill>
                  <a:schemeClr val="tx1">
                    <a:lumMod val="65000"/>
                    <a:lumOff val="35000"/>
                  </a:schemeClr>
                </a:solidFill>
                <a:latin typeface="Helvetica 35 Thin" pitchFamily="34" charset="0"/>
                <a:cs typeface="Arial" charset="0"/>
              </a:rPr>
              <a:t>à la gestion des crises…</a:t>
            </a:r>
          </a:p>
        </p:txBody>
      </p:sp>
      <p:pic>
        <p:nvPicPr>
          <p:cNvPr id="10" name="Picture 6">
            <a:extLst>
              <a:ext uri="{FF2B5EF4-FFF2-40B4-BE49-F238E27FC236}">
                <a16:creationId xmlns:a16="http://schemas.microsoft.com/office/drawing/2014/main" id="{6E1CFF97-448F-6547-A950-EAF9EE337473}"/>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7999" y="3996275"/>
            <a:ext cx="827496" cy="72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BAE8FBD1-ADA0-4B42-9409-7547AEC014CB}"/>
              </a:ext>
            </a:extLst>
          </p:cNvPr>
          <p:cNvPicPr>
            <a:picLocks noChangeAspect="1" noChangeArrowheads="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904" y="2549919"/>
            <a:ext cx="762000" cy="6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E5CC2800-AE9F-0E47-90E2-0D39173E5595}"/>
              </a:ext>
            </a:extLst>
          </p:cNvPr>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568" y="3903243"/>
            <a:ext cx="1278918" cy="8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8" descr="RClient-B2.png">
            <a:extLst>
              <a:ext uri="{FF2B5EF4-FFF2-40B4-BE49-F238E27FC236}">
                <a16:creationId xmlns:a16="http://schemas.microsoft.com/office/drawing/2014/main" id="{CF878C88-9054-8447-ADC6-8950484F489D}"/>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273" y="2414223"/>
            <a:ext cx="769380" cy="81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070198D-30BE-CE46-8B3A-317394F8A809}"/>
              </a:ext>
            </a:extLst>
          </p:cNvPr>
          <p:cNvSpPr/>
          <p:nvPr/>
        </p:nvSpPr>
        <p:spPr>
          <a:xfrm flipH="1">
            <a:off x="4783710" y="1248360"/>
            <a:ext cx="72008" cy="69324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5" name="Rectangle 14">
            <a:extLst>
              <a:ext uri="{FF2B5EF4-FFF2-40B4-BE49-F238E27FC236}">
                <a16:creationId xmlns:a16="http://schemas.microsoft.com/office/drawing/2014/main" id="{E1531948-393D-2B48-A089-0339D1D64526}"/>
              </a:ext>
            </a:extLst>
          </p:cNvPr>
          <p:cNvSpPr/>
          <p:nvPr/>
        </p:nvSpPr>
        <p:spPr>
          <a:xfrm flipH="1">
            <a:off x="5004295" y="1248360"/>
            <a:ext cx="72008" cy="693240"/>
          </a:xfrm>
          <a:prstGeom prst="rect">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err="1">
              <a:solidFill>
                <a:schemeClr val="bg1"/>
              </a:solidFill>
            </a:endParaRPr>
          </a:p>
        </p:txBody>
      </p:sp>
      <p:sp>
        <p:nvSpPr>
          <p:cNvPr id="16" name="Rectangle 15">
            <a:extLst>
              <a:ext uri="{FF2B5EF4-FFF2-40B4-BE49-F238E27FC236}">
                <a16:creationId xmlns:a16="http://schemas.microsoft.com/office/drawing/2014/main" id="{FBF7A7A9-0592-0243-9C39-B7BEF4BBA47B}"/>
              </a:ext>
            </a:extLst>
          </p:cNvPr>
          <p:cNvSpPr/>
          <p:nvPr/>
        </p:nvSpPr>
        <p:spPr>
          <a:xfrm flipH="1">
            <a:off x="4829268" y="5223109"/>
            <a:ext cx="72008" cy="693240"/>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18" name="Rectangle 17">
            <a:extLst>
              <a:ext uri="{FF2B5EF4-FFF2-40B4-BE49-F238E27FC236}">
                <a16:creationId xmlns:a16="http://schemas.microsoft.com/office/drawing/2014/main" id="{5CA0C094-B24F-554D-9BE7-BB433313F5CA}"/>
              </a:ext>
            </a:extLst>
          </p:cNvPr>
          <p:cNvSpPr/>
          <p:nvPr/>
        </p:nvSpPr>
        <p:spPr>
          <a:xfrm flipH="1">
            <a:off x="5024192" y="5223109"/>
            <a:ext cx="72008" cy="693240"/>
          </a:xfrm>
          <a:prstGeom prst="rect">
            <a:avLst/>
          </a:prstGeom>
          <a:solidFill>
            <a:schemeClr val="accent4"/>
          </a:solidFill>
          <a:ln>
            <a:noFill/>
          </a:ln>
        </p:spPr>
        <p:style>
          <a:lnRef idx="2">
            <a:schemeClr val="accent5">
              <a:shade val="50000"/>
            </a:schemeClr>
          </a:lnRef>
          <a:fillRef idx="1">
            <a:schemeClr val="accent5"/>
          </a:fillRef>
          <a:effectRef idx="0">
            <a:schemeClr val="accent5"/>
          </a:effectRef>
          <a:fontRef idx="minor">
            <a:schemeClr val="lt1"/>
          </a:fontRef>
        </p:style>
        <p:txBody>
          <a:bodyPr lIns="71838" tIns="35919" rIns="71838" bIns="35919" anchor="ctr"/>
          <a:lstStyle/>
          <a:p>
            <a:pPr algn="ctr"/>
            <a:endParaRPr lang="fr-FR" sz="1800" dirty="0">
              <a:solidFill>
                <a:schemeClr val="bg1"/>
              </a:solidFill>
            </a:endParaRPr>
          </a:p>
        </p:txBody>
      </p:sp>
      <p:sp>
        <p:nvSpPr>
          <p:cNvPr id="20" name="ZoneTexte 19">
            <a:extLst>
              <a:ext uri="{FF2B5EF4-FFF2-40B4-BE49-F238E27FC236}">
                <a16:creationId xmlns:a16="http://schemas.microsoft.com/office/drawing/2014/main" id="{28FA6544-1C8B-5648-93DD-6B9391694018}"/>
              </a:ext>
            </a:extLst>
          </p:cNvPr>
          <p:cNvSpPr txBox="1"/>
          <p:nvPr/>
        </p:nvSpPr>
        <p:spPr>
          <a:xfrm>
            <a:off x="1269794" y="6307663"/>
            <a:ext cx="7238717" cy="369332"/>
          </a:xfrm>
          <a:prstGeom prst="rect">
            <a:avLst/>
          </a:prstGeom>
          <a:solidFill>
            <a:schemeClr val="tx1"/>
          </a:solidFill>
        </p:spPr>
        <p:txBody>
          <a:bodyPr wrap="square" rtlCol="0">
            <a:spAutoFit/>
          </a:bodyPr>
          <a:lstStyle/>
          <a:p>
            <a:r>
              <a:rPr lang="fr-FR" sz="1800" dirty="0" err="1">
                <a:solidFill>
                  <a:schemeClr val="bg1"/>
                </a:solidFill>
                <a:latin typeface="+mj-lt"/>
              </a:rPr>
              <a:t>chap-VulMan-pentest-intro.tex</a:t>
            </a:r>
            <a:r>
              <a:rPr lang="fr-FR" sz="1800" dirty="0">
                <a:solidFill>
                  <a:schemeClr val="bg1"/>
                </a:solidFill>
                <a:latin typeface="+mj-lt"/>
              </a:rPr>
              <a:t> /Img-4model.pdf</a:t>
            </a:r>
          </a:p>
        </p:txBody>
      </p:sp>
    </p:spTree>
    <p:extLst>
      <p:ext uri="{BB962C8B-B14F-4D97-AF65-F5344CB8AC3E}">
        <p14:creationId xmlns:p14="http://schemas.microsoft.com/office/powerpoint/2010/main" val="2399089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3371114" y="2395217"/>
            <a:ext cx="1298627"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système</a:t>
            </a:r>
          </a:p>
        </p:txBody>
      </p:sp>
      <p:sp>
        <p:nvSpPr>
          <p:cNvPr id="7" name="ZoneTexte 6">
            <a:extLst>
              <a:ext uri="{FF2B5EF4-FFF2-40B4-BE49-F238E27FC236}">
                <a16:creationId xmlns:a16="http://schemas.microsoft.com/office/drawing/2014/main" id="{212F4BA8-8CD6-284B-816B-AE5B794CDAEA}"/>
              </a:ext>
            </a:extLst>
          </p:cNvPr>
          <p:cNvSpPr txBox="1"/>
          <p:nvPr/>
        </p:nvSpPr>
        <p:spPr>
          <a:xfrm>
            <a:off x="5148064" y="2395323"/>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Test d’intrusion</a:t>
            </a:r>
            <a:endParaRPr lang="fr-FR" sz="1400" b="1" dirty="0">
              <a:solidFill>
                <a:schemeClr val="accent2"/>
              </a:solidFill>
              <a:latin typeface="Calibri" charset="0"/>
            </a:endParaRPr>
          </a:p>
        </p:txBody>
      </p:sp>
      <p:sp>
        <p:nvSpPr>
          <p:cNvPr id="8" name="ZoneTexte 7">
            <a:extLst>
              <a:ext uri="{FF2B5EF4-FFF2-40B4-BE49-F238E27FC236}">
                <a16:creationId xmlns:a16="http://schemas.microsoft.com/office/drawing/2014/main" id="{7614CA32-3870-274A-AB4F-A5954969CBB9}"/>
              </a:ext>
            </a:extLst>
          </p:cNvPr>
          <p:cNvSpPr txBox="1"/>
          <p:nvPr/>
        </p:nvSpPr>
        <p:spPr>
          <a:xfrm>
            <a:off x="7092280" y="2395217"/>
            <a:ext cx="1440160"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err="1">
                <a:solidFill>
                  <a:schemeClr val="accent2"/>
                </a:solidFill>
                <a:latin typeface="Calibri" charset="0"/>
              </a:rPr>
              <a:t>BugBounty</a:t>
            </a:r>
            <a:endParaRPr lang="fr-FR" sz="1400" b="1" dirty="0">
              <a:solidFill>
                <a:schemeClr val="accent2"/>
              </a:solidFill>
              <a:latin typeface="Calibri" charset="0"/>
            </a:endParaRPr>
          </a:p>
        </p:txBody>
      </p:sp>
      <p:sp>
        <p:nvSpPr>
          <p:cNvPr id="9" name="ZoneTexte 8">
            <a:extLst>
              <a:ext uri="{FF2B5EF4-FFF2-40B4-BE49-F238E27FC236}">
                <a16:creationId xmlns:a16="http://schemas.microsoft.com/office/drawing/2014/main" id="{12192DC0-FABF-624C-9B9B-09A0BC6C94BF}"/>
              </a:ext>
            </a:extLst>
          </p:cNvPr>
          <p:cNvSpPr txBox="1"/>
          <p:nvPr/>
        </p:nvSpPr>
        <p:spPr>
          <a:xfrm>
            <a:off x="3656001" y="997777"/>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Audit</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4346464" y="4293422"/>
            <a:ext cx="1476588"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Technique</a:t>
            </a:r>
            <a:endParaRPr lang="fr-FR" sz="1400" b="1" dirty="0">
              <a:latin typeface="Calibri" charset="0"/>
            </a:endParaRPr>
          </a:p>
        </p:txBody>
      </p: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6588224" y="2755257"/>
            <a:ext cx="504056"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5" idx="3"/>
            <a:endCxn id="7" idx="1"/>
          </p:cNvCxnSpPr>
          <p:nvPr/>
        </p:nvCxnSpPr>
        <p:spPr>
          <a:xfrm>
            <a:off x="4669741" y="2755257"/>
            <a:ext cx="478323" cy="10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B4239AE3-3CE5-F042-A2FF-E976FAE0452F}"/>
              </a:ext>
            </a:extLst>
          </p:cNvPr>
          <p:cNvSpPr txBox="1"/>
          <p:nvPr/>
        </p:nvSpPr>
        <p:spPr>
          <a:xfrm>
            <a:off x="3641405" y="1537131"/>
            <a:ext cx="1440161" cy="450574"/>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Audit </a:t>
            </a:r>
            <a:r>
              <a:rPr lang="fr-FR" sz="1400" b="1" dirty="0">
                <a:latin typeface="Calibri" charset="0"/>
              </a:rPr>
              <a:t>Technique</a:t>
            </a:r>
            <a:r>
              <a:rPr lang="fr-FR" sz="1400" dirty="0">
                <a:latin typeface="Calibri" charset="0"/>
              </a:rPr>
              <a:t> </a:t>
            </a:r>
          </a:p>
        </p:txBody>
      </p:sp>
      <p:sp>
        <p:nvSpPr>
          <p:cNvPr id="54" name="ZoneTexte 53">
            <a:extLst>
              <a:ext uri="{FF2B5EF4-FFF2-40B4-BE49-F238E27FC236}">
                <a16:creationId xmlns:a16="http://schemas.microsoft.com/office/drawing/2014/main" id="{80280707-CAED-1146-A27F-83B7CE3F3165}"/>
              </a:ext>
            </a:extLst>
          </p:cNvPr>
          <p:cNvSpPr txBox="1"/>
          <p:nvPr/>
        </p:nvSpPr>
        <p:spPr>
          <a:xfrm>
            <a:off x="4382891" y="4963775"/>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b="1" dirty="0">
                <a:latin typeface="Calibri" charset="0"/>
              </a:rPr>
              <a:t>Evaluation</a:t>
            </a:r>
          </a:p>
        </p:txBody>
      </p:sp>
      <p:sp>
        <p:nvSpPr>
          <p:cNvPr id="56" name="ZoneTexte 55">
            <a:extLst>
              <a:ext uri="{FF2B5EF4-FFF2-40B4-BE49-F238E27FC236}">
                <a16:creationId xmlns:a16="http://schemas.microsoft.com/office/drawing/2014/main" id="{E2C1EC39-08F8-1246-B982-8F226149B8E8}"/>
              </a:ext>
            </a:extLst>
          </p:cNvPr>
          <p:cNvSpPr txBox="1"/>
          <p:nvPr/>
        </p:nvSpPr>
        <p:spPr>
          <a:xfrm>
            <a:off x="3491880" y="3645560"/>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Software</a:t>
            </a:r>
            <a:endParaRPr lang="fr-FR" sz="1400" b="1" dirty="0">
              <a:latin typeface="Calibri" charset="0"/>
            </a:endParaRPr>
          </a:p>
        </p:txBody>
      </p:sp>
      <p:sp>
        <p:nvSpPr>
          <p:cNvPr id="57" name="ZoneTexte 56">
            <a:extLst>
              <a:ext uri="{FF2B5EF4-FFF2-40B4-BE49-F238E27FC236}">
                <a16:creationId xmlns:a16="http://schemas.microsoft.com/office/drawing/2014/main" id="{64C0C3AE-D703-0F41-BE4B-0797C8F27057}"/>
              </a:ext>
            </a:extLst>
          </p:cNvPr>
          <p:cNvSpPr txBox="1"/>
          <p:nvPr/>
        </p:nvSpPr>
        <p:spPr>
          <a:xfrm>
            <a:off x="5050727" y="3645024"/>
            <a:ext cx="1440161" cy="535933"/>
          </a:xfrm>
          <a:prstGeom prst="rect">
            <a:avLst/>
          </a:prstGeom>
          <a:noFill/>
          <a:ln>
            <a:solidFill>
              <a:schemeClr val="bg1">
                <a:lumMod val="65000"/>
              </a:schemeClr>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Evaluation Hardware</a:t>
            </a:r>
            <a:endParaRPr lang="fr-FR" sz="1400" b="1" dirty="0">
              <a:latin typeface="Calibri" charset="0"/>
            </a:endParaRPr>
          </a:p>
        </p:txBody>
      </p:sp>
      <p:sp>
        <p:nvSpPr>
          <p:cNvPr id="58" name="Rectangle à coins arrondis 53">
            <a:extLst>
              <a:ext uri="{FF2B5EF4-FFF2-40B4-BE49-F238E27FC236}">
                <a16:creationId xmlns:a16="http://schemas.microsoft.com/office/drawing/2014/main" id="{5F9718C7-4A55-F040-8946-19C0E1190322}"/>
              </a:ext>
            </a:extLst>
          </p:cNvPr>
          <p:cNvSpPr/>
          <p:nvPr/>
        </p:nvSpPr>
        <p:spPr>
          <a:xfrm>
            <a:off x="5423676" y="1249565"/>
            <a:ext cx="1440162" cy="421690"/>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Système</a:t>
            </a:r>
          </a:p>
        </p:txBody>
      </p:sp>
      <p:sp>
        <p:nvSpPr>
          <p:cNvPr id="60" name="Rectangle à coins arrondis 53">
            <a:extLst>
              <a:ext uri="{FF2B5EF4-FFF2-40B4-BE49-F238E27FC236}">
                <a16:creationId xmlns:a16="http://schemas.microsoft.com/office/drawing/2014/main" id="{F1D68501-6C9B-644B-BE25-771F6BC68202}"/>
              </a:ext>
            </a:extLst>
          </p:cNvPr>
          <p:cNvSpPr/>
          <p:nvPr/>
        </p:nvSpPr>
        <p:spPr>
          <a:xfrm>
            <a:off x="6227332" y="4494868"/>
            <a:ext cx="1440160" cy="53593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accent2"/>
                </a:solidFill>
              </a:rPr>
              <a:t>Composant ou brique</a:t>
            </a:r>
          </a:p>
        </p:txBody>
      </p:sp>
      <p:sp>
        <p:nvSpPr>
          <p:cNvPr id="63" name="ZoneTexte 62">
            <a:extLst>
              <a:ext uri="{FF2B5EF4-FFF2-40B4-BE49-F238E27FC236}">
                <a16:creationId xmlns:a16="http://schemas.microsoft.com/office/drawing/2014/main" id="{14185393-89E5-7D48-B359-BD368BEDD027}"/>
              </a:ext>
            </a:extLst>
          </p:cNvPr>
          <p:cNvSpPr txBox="1"/>
          <p:nvPr/>
        </p:nvSpPr>
        <p:spPr>
          <a:xfrm>
            <a:off x="1394429" y="2404822"/>
            <a:ext cx="1533499" cy="720080"/>
          </a:xfrm>
          <a:prstGeom prst="rect">
            <a:avLst/>
          </a:prstGeom>
          <a:noFill/>
          <a:ln w="28575">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solidFill>
                  <a:schemeClr val="accent2"/>
                </a:solidFill>
                <a:latin typeface="Calibri" charset="0"/>
              </a:rPr>
              <a:t>Recherche de </a:t>
            </a:r>
            <a:r>
              <a:rPr lang="fr-FR" sz="1400" b="1" dirty="0">
                <a:solidFill>
                  <a:schemeClr val="accent2"/>
                </a:solidFill>
                <a:latin typeface="Calibri" charset="0"/>
              </a:rPr>
              <a:t>vulnérabilités</a:t>
            </a:r>
          </a:p>
          <a:p>
            <a:pPr algn="ctr" eaLnBrk="1" hangingPunct="1"/>
            <a:r>
              <a:rPr lang="fr-FR" sz="1400" dirty="0">
                <a:solidFill>
                  <a:schemeClr val="accent2"/>
                </a:solidFill>
                <a:latin typeface="Calibri" charset="0"/>
              </a:rPr>
              <a:t>logicielles</a:t>
            </a:r>
          </a:p>
        </p:txBody>
      </p:sp>
      <p:cxnSp>
        <p:nvCxnSpPr>
          <p:cNvPr id="68" name="Connecteur droit avec flèche 67">
            <a:extLst>
              <a:ext uri="{FF2B5EF4-FFF2-40B4-BE49-F238E27FC236}">
                <a16:creationId xmlns:a16="http://schemas.microsoft.com/office/drawing/2014/main" id="{127B6FF7-D8FF-CF43-BB99-9C55FAF508E3}"/>
              </a:ext>
            </a:extLst>
          </p:cNvPr>
          <p:cNvCxnSpPr>
            <a:cxnSpLocks/>
            <a:stCxn id="63" idx="3"/>
            <a:endCxn id="5" idx="1"/>
          </p:cNvCxnSpPr>
          <p:nvPr/>
        </p:nvCxnSpPr>
        <p:spPr>
          <a:xfrm flipV="1">
            <a:off x="2927928" y="2755257"/>
            <a:ext cx="443186" cy="96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5" descr="C:\Users\Fcdw3504\Desktop\bw-gears.png">
            <a:extLst>
              <a:ext uri="{FF2B5EF4-FFF2-40B4-BE49-F238E27FC236}">
                <a16:creationId xmlns:a16="http://schemas.microsoft.com/office/drawing/2014/main" id="{943360DB-7093-3E46-8F6C-80C2B05E098C}"/>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13335" y="2906037"/>
            <a:ext cx="358912" cy="34318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C:\Users\Fcdw3504\Desktop\career.png">
            <a:extLst>
              <a:ext uri="{FF2B5EF4-FFF2-40B4-BE49-F238E27FC236}">
                <a16:creationId xmlns:a16="http://schemas.microsoft.com/office/drawing/2014/main" id="{5739F249-4B35-6145-8A0B-2BEB859076E5}"/>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6384449"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9" descr="C:\Users\Fcdw3504\Desktop\career.png">
            <a:extLst>
              <a:ext uri="{FF2B5EF4-FFF2-40B4-BE49-F238E27FC236}">
                <a16:creationId xmlns:a16="http://schemas.microsoft.com/office/drawing/2014/main" id="{496208FC-3A9C-1D41-9E37-BFE69EE16B56}"/>
              </a:ext>
            </a:extLst>
          </p:cNvPr>
          <p:cNvPicPr>
            <a:picLocks noChangeAspect="1" noChangeArrowheads="1"/>
          </p:cNvPicPr>
          <p:nvPr/>
        </p:nvPicPr>
        <p:blipFill>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625"/>
                    </a14:imgEffect>
                    <a14:imgEffect>
                      <a14:saturation sat="80000"/>
                    </a14:imgEffect>
                    <a14:imgEffect>
                      <a14:brightnessContrast bright="49000" contrast="40000"/>
                    </a14:imgEffect>
                  </a14:imgLayer>
                </a14:imgProps>
              </a:ext>
              <a:ext uri="{28A0092B-C50C-407E-A947-70E740481C1C}">
                <a14:useLocalDpi xmlns:a14="http://schemas.microsoft.com/office/drawing/2010/main" val="0"/>
              </a:ext>
            </a:extLst>
          </a:blip>
          <a:srcRect/>
          <a:stretch>
            <a:fillRect/>
          </a:stretch>
        </p:blipFill>
        <p:spPr bwMode="auto">
          <a:xfrm rot="21432348">
            <a:off x="8367628" y="2991791"/>
            <a:ext cx="329623" cy="2662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Fcdw3504\Desktop\bw-gears.png">
            <a:extLst>
              <a:ext uri="{FF2B5EF4-FFF2-40B4-BE49-F238E27FC236}">
                <a16:creationId xmlns:a16="http://schemas.microsoft.com/office/drawing/2014/main" id="{0C428CC3-ED4D-CA47-8591-2EAB8A89146B}"/>
              </a:ext>
            </a:extLst>
          </p:cNvPr>
          <p:cNvPicPr>
            <a:picLocks noChangeAspect="1" noChangeArrowheads="1"/>
          </p:cNvPicPr>
          <p:nvPr/>
        </p:nvPicPr>
        <p:blipFill>
          <a:blip r:embed="rId2" cstate="email">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65624" y="2906037"/>
            <a:ext cx="341436" cy="326474"/>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81" name="ZoneTexte 80">
            <a:extLst>
              <a:ext uri="{FF2B5EF4-FFF2-40B4-BE49-F238E27FC236}">
                <a16:creationId xmlns:a16="http://schemas.microsoft.com/office/drawing/2014/main" id="{511C3123-AC09-6A45-B091-6D16CFEDB26A}"/>
              </a:ext>
            </a:extLst>
          </p:cNvPr>
          <p:cNvSpPr txBox="1"/>
          <p:nvPr/>
        </p:nvSpPr>
        <p:spPr>
          <a:xfrm>
            <a:off x="3942241" y="5534640"/>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sp>
        <p:nvSpPr>
          <p:cNvPr id="82" name="ZoneTexte 81">
            <a:extLst>
              <a:ext uri="{FF2B5EF4-FFF2-40B4-BE49-F238E27FC236}">
                <a16:creationId xmlns:a16="http://schemas.microsoft.com/office/drawing/2014/main" id="{D241C517-A8DC-7C48-B1D1-9718BD2E58E1}"/>
              </a:ext>
            </a:extLst>
          </p:cNvPr>
          <p:cNvSpPr txBox="1"/>
          <p:nvPr/>
        </p:nvSpPr>
        <p:spPr>
          <a:xfrm>
            <a:off x="2425674" y="4639770"/>
            <a:ext cx="1530099"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Critères Communs</a:t>
            </a:r>
          </a:p>
        </p:txBody>
      </p:sp>
      <p:sp>
        <p:nvSpPr>
          <p:cNvPr id="83" name="ZoneTexte 82">
            <a:extLst>
              <a:ext uri="{FF2B5EF4-FFF2-40B4-BE49-F238E27FC236}">
                <a16:creationId xmlns:a16="http://schemas.microsoft.com/office/drawing/2014/main" id="{7C482228-93BF-F143-AC2E-1267B8808185}"/>
              </a:ext>
            </a:extLst>
          </p:cNvPr>
          <p:cNvSpPr txBox="1"/>
          <p:nvPr/>
        </p:nvSpPr>
        <p:spPr>
          <a:xfrm>
            <a:off x="2461212" y="1258238"/>
            <a:ext cx="577016"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PASSI</a:t>
            </a:r>
          </a:p>
        </p:txBody>
      </p:sp>
      <p:sp>
        <p:nvSpPr>
          <p:cNvPr id="85" name="ZoneTexte 84">
            <a:extLst>
              <a:ext uri="{FF2B5EF4-FFF2-40B4-BE49-F238E27FC236}">
                <a16:creationId xmlns:a16="http://schemas.microsoft.com/office/drawing/2014/main" id="{F69983DD-90C7-654A-8BA2-C6382FCDB614}"/>
              </a:ext>
            </a:extLst>
          </p:cNvPr>
          <p:cNvSpPr txBox="1"/>
          <p:nvPr/>
        </p:nvSpPr>
        <p:spPr>
          <a:xfrm>
            <a:off x="2942911" y="5123060"/>
            <a:ext cx="570990" cy="307777"/>
          </a:xfrm>
          <a:prstGeom prst="rect">
            <a:avLst/>
          </a:prstGeom>
          <a:solidFill>
            <a:schemeClr val="bg1">
              <a:lumMod val="95000"/>
            </a:schemeClr>
          </a:solidFill>
          <a:ln>
            <a:solidFill>
              <a:schemeClr val="accent2"/>
            </a:solidFill>
          </a:ln>
        </p:spPr>
        <p:txBody>
          <a:bodyPr wrap="none">
            <a:spAutoFit/>
          </a:bodyPr>
          <a:lstStyle/>
          <a:p>
            <a:pPr algn="ctr">
              <a:defRPr/>
            </a:pPr>
            <a:r>
              <a:rPr lang="fr-FR" sz="1400" dirty="0">
                <a:solidFill>
                  <a:schemeClr val="accent2"/>
                </a:solidFill>
                <a:latin typeface="+mn-lt"/>
                <a:ea typeface="+mn-ea"/>
              </a:rPr>
              <a:t>CSPN</a:t>
            </a:r>
          </a:p>
        </p:txBody>
      </p:sp>
      <p:cxnSp>
        <p:nvCxnSpPr>
          <p:cNvPr id="87" name="Connecteur droit avec flèche 86">
            <a:extLst>
              <a:ext uri="{FF2B5EF4-FFF2-40B4-BE49-F238E27FC236}">
                <a16:creationId xmlns:a16="http://schemas.microsoft.com/office/drawing/2014/main" id="{B8785058-EEFF-D545-9123-7DB7CB0AA633}"/>
              </a:ext>
            </a:extLst>
          </p:cNvPr>
          <p:cNvCxnSpPr>
            <a:cxnSpLocks/>
          </p:cNvCxnSpPr>
          <p:nvPr/>
        </p:nvCxnSpPr>
        <p:spPr>
          <a:xfrm flipH="1">
            <a:off x="3486307" y="997777"/>
            <a:ext cx="35768" cy="9899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81BBBF4E-E656-564B-A1FC-662E6637C213}"/>
              </a:ext>
            </a:extLst>
          </p:cNvPr>
          <p:cNvCxnSpPr>
            <a:cxnSpLocks/>
          </p:cNvCxnSpPr>
          <p:nvPr/>
        </p:nvCxnSpPr>
        <p:spPr>
          <a:xfrm flipV="1">
            <a:off x="4203432" y="4370102"/>
            <a:ext cx="0" cy="11296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ZoneTexte 95">
            <a:extLst>
              <a:ext uri="{FF2B5EF4-FFF2-40B4-BE49-F238E27FC236}">
                <a16:creationId xmlns:a16="http://schemas.microsoft.com/office/drawing/2014/main" id="{B9CE7B7E-7404-A045-95D0-0BCAF8DFE80B}"/>
              </a:ext>
            </a:extLst>
          </p:cNvPr>
          <p:cNvSpPr txBox="1"/>
          <p:nvPr/>
        </p:nvSpPr>
        <p:spPr>
          <a:xfrm>
            <a:off x="3139256" y="620688"/>
            <a:ext cx="69410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finalité</a:t>
            </a:r>
          </a:p>
        </p:txBody>
      </p:sp>
      <p:cxnSp>
        <p:nvCxnSpPr>
          <p:cNvPr id="98" name="Connecteur droit avec flèche 97">
            <a:extLst>
              <a:ext uri="{FF2B5EF4-FFF2-40B4-BE49-F238E27FC236}">
                <a16:creationId xmlns:a16="http://schemas.microsoft.com/office/drawing/2014/main" id="{CDA64639-F7E7-B549-AE88-98CDC67513BF}"/>
              </a:ext>
            </a:extLst>
          </p:cNvPr>
          <p:cNvCxnSpPr/>
          <p:nvPr/>
        </p:nvCxnSpPr>
        <p:spPr>
          <a:xfrm>
            <a:off x="1259632" y="2235391"/>
            <a:ext cx="7443913"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EEDD3188-E579-3149-A37E-D519A38A178D}"/>
              </a:ext>
            </a:extLst>
          </p:cNvPr>
          <p:cNvSpPr txBox="1"/>
          <p:nvPr/>
        </p:nvSpPr>
        <p:spPr>
          <a:xfrm>
            <a:off x="6947412" y="1881394"/>
            <a:ext cx="1768561" cy="307777"/>
          </a:xfrm>
          <a:prstGeom prst="rect">
            <a:avLst/>
          </a:prstGeom>
          <a:noFill/>
          <a:ln>
            <a:noFill/>
          </a:ln>
        </p:spPr>
        <p:txBody>
          <a:bodyPr wrap="none">
            <a:spAutoFit/>
          </a:bodyPr>
          <a:lstStyle/>
          <a:p>
            <a:pPr algn="ctr">
              <a:defRPr/>
            </a:pPr>
            <a:r>
              <a:rPr lang="fr-FR" sz="1400" dirty="0">
                <a:solidFill>
                  <a:schemeClr val="bg1">
                    <a:lumMod val="65000"/>
                  </a:schemeClr>
                </a:solidFill>
                <a:latin typeface="+mn-lt"/>
                <a:ea typeface="+mn-ea"/>
              </a:rPr>
              <a:t>Chainage d’efficience </a:t>
            </a:r>
          </a:p>
        </p:txBody>
      </p:sp>
      <p:pic>
        <p:nvPicPr>
          <p:cNvPr id="3" name="Image 2">
            <a:extLst>
              <a:ext uri="{FF2B5EF4-FFF2-40B4-BE49-F238E27FC236}">
                <a16:creationId xmlns:a16="http://schemas.microsoft.com/office/drawing/2014/main" id="{87C16E0E-CEDE-BE47-890B-FAC3F4F197A6}"/>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61094" y="1451146"/>
            <a:ext cx="342599" cy="342599"/>
          </a:xfrm>
          <a:prstGeom prst="rect">
            <a:avLst/>
          </a:prstGeom>
        </p:spPr>
      </p:pic>
    </p:spTree>
    <p:extLst>
      <p:ext uri="{BB962C8B-B14F-4D97-AF65-F5344CB8AC3E}">
        <p14:creationId xmlns:p14="http://schemas.microsoft.com/office/powerpoint/2010/main" val="1309744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3">
            <a:extLst>
              <a:ext uri="{FF2B5EF4-FFF2-40B4-BE49-F238E27FC236}">
                <a16:creationId xmlns:a16="http://schemas.microsoft.com/office/drawing/2014/main" id="{09D97760-BC31-7647-ABEF-D5BDAAED48EC}"/>
              </a:ext>
            </a:extLst>
          </p:cNvPr>
          <p:cNvSpPr txBox="1">
            <a:spLocks/>
          </p:cNvSpPr>
          <p:nvPr/>
        </p:nvSpPr>
        <p:spPr>
          <a:xfrm>
            <a:off x="971600" y="1052736"/>
            <a:ext cx="7772400" cy="1500187"/>
          </a:xfrm>
          <a:prstGeom prst="rect">
            <a:avLst/>
          </a:prstGeom>
        </p:spPr>
        <p:txBody>
          <a:bodyPr/>
          <a:lstStyle>
            <a:lvl1pPr marL="169863" indent="-168275" algn="l" rtl="0" eaLnBrk="0" fontAlgn="base" hangingPunct="0">
              <a:spcBef>
                <a:spcPct val="20000"/>
              </a:spcBef>
              <a:spcAft>
                <a:spcPct val="0"/>
              </a:spcAft>
              <a:buClr>
                <a:srgbClr val="C00000"/>
              </a:buClr>
              <a:buFont typeface="Wingdings" charset="0"/>
              <a:buChar char="§"/>
              <a:defRPr sz="2400" kern="1200">
                <a:solidFill>
                  <a:schemeClr val="tx1"/>
                </a:solidFill>
                <a:latin typeface="+mn-lt"/>
                <a:ea typeface="ＭＳ Ｐゴシック" charset="0"/>
                <a:cs typeface="+mn-cs"/>
              </a:defRPr>
            </a:lvl1pPr>
            <a:lvl2pPr marL="625475" indent="-263525" algn="l" rtl="0" eaLnBrk="0" fontAlgn="base" hangingPunct="0">
              <a:spcBef>
                <a:spcPct val="20000"/>
              </a:spcBef>
              <a:spcAft>
                <a:spcPct val="0"/>
              </a:spcAft>
              <a:buClr>
                <a:srgbClr val="595959"/>
              </a:buClr>
              <a:buSzPct val="60000"/>
              <a:buFont typeface="Wingdings 3" charset="0"/>
              <a:buChar char=""/>
              <a:defRPr sz="2000" kern="1200">
                <a:solidFill>
                  <a:schemeClr val="tx1"/>
                </a:solidFill>
                <a:latin typeface="+mn-lt"/>
                <a:ea typeface="ＭＳ Ｐゴシック" charset="0"/>
                <a:cs typeface="+mn-cs"/>
              </a:defRPr>
            </a:lvl2pPr>
            <a:lvl3pPr marL="1257300" indent="-342900" algn="l" rtl="0" eaLnBrk="0" fontAlgn="base" hangingPunct="0">
              <a:spcBef>
                <a:spcPct val="20000"/>
              </a:spcBef>
              <a:spcAft>
                <a:spcPct val="0"/>
              </a:spcAft>
              <a:buClr>
                <a:srgbClr val="262626"/>
              </a:buClr>
              <a:buSzPct val="100000"/>
              <a:buFont typeface="Wingdings 3" charset="0"/>
              <a:buChar char=""/>
              <a:defRPr kern="1200">
                <a:solidFill>
                  <a:schemeClr val="tx1"/>
                </a:solidFill>
                <a:latin typeface="+mn-lt"/>
                <a:ea typeface="ＭＳ Ｐゴシック" charset="0"/>
                <a:cs typeface="+mn-cs"/>
              </a:defRPr>
            </a:lvl3pPr>
            <a:lvl4pPr marL="1263650" indent="-277813" algn="l" rtl="0" eaLnBrk="0" fontAlgn="base" hangingPunct="0">
              <a:spcBef>
                <a:spcPct val="20000"/>
              </a:spcBef>
              <a:spcAft>
                <a:spcPct val="0"/>
              </a:spcAft>
              <a:buClr>
                <a:srgbClr val="C00000"/>
              </a:buClr>
              <a:buFont typeface="Calibri" charset="0"/>
              <a:buAutoNum type="arabicPeriod"/>
              <a:defRPr sz="1600" kern="1200">
                <a:solidFill>
                  <a:schemeClr val="tx1"/>
                </a:solidFill>
                <a:latin typeface="+mn-lt"/>
                <a:ea typeface="ＭＳ Ｐゴシック" charset="0"/>
                <a:cs typeface="+mn-cs"/>
              </a:defRPr>
            </a:lvl4pPr>
            <a:lvl5pPr marL="1695450" indent="-228600" algn="l" rtl="0" eaLnBrk="0" fontAlgn="base" hangingPunct="0">
              <a:spcBef>
                <a:spcPct val="20000"/>
              </a:spcBef>
              <a:spcAft>
                <a:spcPct val="0"/>
              </a:spcAft>
              <a:buFont typeface="Arial" charset="0"/>
              <a:buChar char="»"/>
              <a:defRPr sz="16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7200" b="1" dirty="0">
                <a:solidFill>
                  <a:srgbClr val="898989"/>
                </a:solidFill>
                <a:latin typeface="Calibri" charset="0"/>
              </a:rPr>
              <a:t>SIEM et </a:t>
            </a:r>
            <a:r>
              <a:rPr lang="fr-FR" sz="7200" b="1" dirty="0" err="1">
                <a:solidFill>
                  <a:srgbClr val="898989"/>
                </a:solidFill>
                <a:latin typeface="Calibri" charset="0"/>
              </a:rPr>
              <a:t>threatmanagement</a:t>
            </a:r>
            <a:endParaRPr lang="fr-FR" sz="7200" b="1" dirty="0">
              <a:solidFill>
                <a:srgbClr val="898989"/>
              </a:solidFill>
              <a:latin typeface="Calibri" charset="0"/>
            </a:endParaRPr>
          </a:p>
        </p:txBody>
      </p:sp>
    </p:spTree>
    <p:extLst>
      <p:ext uri="{BB962C8B-B14F-4D97-AF65-F5344CB8AC3E}">
        <p14:creationId xmlns:p14="http://schemas.microsoft.com/office/powerpoint/2010/main" val="1780334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CF7745F-7475-2943-97E3-F03E5CE7C34C}"/>
              </a:ext>
            </a:extLst>
          </p:cNvPr>
          <p:cNvSpPr txBox="1"/>
          <p:nvPr/>
        </p:nvSpPr>
        <p:spPr>
          <a:xfrm>
            <a:off x="816028" y="2065293"/>
            <a:ext cx="1656184"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Source</a:t>
            </a:r>
          </a:p>
          <a:p>
            <a:pPr algn="ctr" eaLnBrk="1" hangingPunct="1"/>
            <a:r>
              <a:rPr lang="fr-FR" sz="1400" b="1" dirty="0">
                <a:latin typeface="Calibri" charset="0"/>
              </a:rPr>
              <a:t>Composants</a:t>
            </a:r>
          </a:p>
          <a:p>
            <a:pPr algn="ctr" eaLnBrk="1" hangingPunct="1"/>
            <a:r>
              <a:rPr lang="fr-FR" sz="1400" dirty="0">
                <a:latin typeface="Calibri" charset="0"/>
              </a:rPr>
              <a:t>(Sécurité ou pas)</a:t>
            </a:r>
          </a:p>
        </p:txBody>
      </p:sp>
      <p:sp>
        <p:nvSpPr>
          <p:cNvPr id="7" name="ZoneTexte 6">
            <a:extLst>
              <a:ext uri="{FF2B5EF4-FFF2-40B4-BE49-F238E27FC236}">
                <a16:creationId xmlns:a16="http://schemas.microsoft.com/office/drawing/2014/main" id="{212F4BA8-8CD6-284B-816B-AE5B794CDAEA}"/>
              </a:ext>
            </a:extLst>
          </p:cNvPr>
          <p:cNvSpPr txBox="1"/>
          <p:nvPr/>
        </p:nvSpPr>
        <p:spPr>
          <a:xfrm>
            <a:off x="2857260" y="2065293"/>
            <a:ext cx="1229019"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Collecteur</a:t>
            </a:r>
            <a:endParaRPr lang="fr-FR" sz="1400" b="1" dirty="0">
              <a:latin typeface="Calibri" charset="0"/>
            </a:endParaRPr>
          </a:p>
          <a:p>
            <a:pPr algn="ctr" eaLnBrk="1" hangingPunct="1"/>
            <a:r>
              <a:rPr lang="fr-FR" sz="1400" dirty="0">
                <a:latin typeface="Calibri" charset="0"/>
              </a:rPr>
              <a:t>de </a:t>
            </a:r>
            <a:r>
              <a:rPr lang="fr-FR" sz="1400" b="1" dirty="0">
                <a:latin typeface="Calibri" charset="0"/>
              </a:rPr>
              <a:t>LOG</a:t>
            </a:r>
          </a:p>
        </p:txBody>
      </p:sp>
      <p:sp>
        <p:nvSpPr>
          <p:cNvPr id="8" name="ZoneTexte 7">
            <a:extLst>
              <a:ext uri="{FF2B5EF4-FFF2-40B4-BE49-F238E27FC236}">
                <a16:creationId xmlns:a16="http://schemas.microsoft.com/office/drawing/2014/main" id="{7614CA32-3870-274A-AB4F-A5954969CBB9}"/>
              </a:ext>
            </a:extLst>
          </p:cNvPr>
          <p:cNvSpPr txBox="1"/>
          <p:nvPr/>
        </p:nvSpPr>
        <p:spPr>
          <a:xfrm>
            <a:off x="4600116" y="2060848"/>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Normalisation/Formatage</a:t>
            </a:r>
          </a:p>
          <a:p>
            <a:pPr algn="ctr" eaLnBrk="1" hangingPunct="1"/>
            <a:r>
              <a:rPr lang="fr-FR" sz="1400" dirty="0">
                <a:latin typeface="Calibri" charset="0"/>
              </a:rPr>
              <a:t>Génération </a:t>
            </a:r>
            <a:r>
              <a:rPr lang="fr-FR" sz="1400" b="1" dirty="0">
                <a:latin typeface="Calibri" charset="0"/>
              </a:rPr>
              <a:t>évènements</a:t>
            </a:r>
          </a:p>
        </p:txBody>
      </p:sp>
      <p:sp>
        <p:nvSpPr>
          <p:cNvPr id="9" name="ZoneTexte 8">
            <a:extLst>
              <a:ext uri="{FF2B5EF4-FFF2-40B4-BE49-F238E27FC236}">
                <a16:creationId xmlns:a16="http://schemas.microsoft.com/office/drawing/2014/main" id="{12192DC0-FABF-624C-9B9B-09A0BC6C94BF}"/>
              </a:ext>
            </a:extLst>
          </p:cNvPr>
          <p:cNvSpPr txBox="1"/>
          <p:nvPr/>
        </p:nvSpPr>
        <p:spPr>
          <a:xfrm>
            <a:off x="7224740" y="2060848"/>
            <a:ext cx="1811756"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Corrélation</a:t>
            </a:r>
          </a:p>
          <a:p>
            <a:pPr algn="ctr" eaLnBrk="1" hangingPunct="1"/>
            <a:r>
              <a:rPr lang="fr-FR" sz="1400" dirty="0">
                <a:latin typeface="Calibri" charset="0"/>
              </a:rPr>
              <a:t>évènements</a:t>
            </a:r>
          </a:p>
        </p:txBody>
      </p:sp>
      <p:sp>
        <p:nvSpPr>
          <p:cNvPr id="10" name="ZoneTexte 9">
            <a:extLst>
              <a:ext uri="{FF2B5EF4-FFF2-40B4-BE49-F238E27FC236}">
                <a16:creationId xmlns:a16="http://schemas.microsoft.com/office/drawing/2014/main" id="{6C129CD8-07E1-0A44-A37F-6C87537CC030}"/>
              </a:ext>
            </a:extLst>
          </p:cNvPr>
          <p:cNvSpPr txBox="1"/>
          <p:nvPr/>
        </p:nvSpPr>
        <p:spPr>
          <a:xfrm>
            <a:off x="4797539" y="4305309"/>
            <a:ext cx="2160240" cy="720080"/>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Génération </a:t>
            </a:r>
            <a:r>
              <a:rPr lang="fr-FR" sz="1400" b="1" dirty="0">
                <a:latin typeface="Calibri" charset="0"/>
              </a:rPr>
              <a:t>d’alertes</a:t>
            </a:r>
          </a:p>
        </p:txBody>
      </p:sp>
      <p:sp>
        <p:nvSpPr>
          <p:cNvPr id="11" name="ZoneTexte 10">
            <a:extLst>
              <a:ext uri="{FF2B5EF4-FFF2-40B4-BE49-F238E27FC236}">
                <a16:creationId xmlns:a16="http://schemas.microsoft.com/office/drawing/2014/main" id="{D7024CED-16D5-964A-8DC7-5C5B82B5C8DC}"/>
              </a:ext>
            </a:extLst>
          </p:cNvPr>
          <p:cNvSpPr txBox="1"/>
          <p:nvPr/>
        </p:nvSpPr>
        <p:spPr>
          <a:xfrm>
            <a:off x="2189062" y="4310427"/>
            <a:ext cx="2160240"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Création </a:t>
            </a:r>
            <a:r>
              <a:rPr lang="fr-FR" sz="1400" b="1" dirty="0">
                <a:latin typeface="Calibri" charset="0"/>
              </a:rPr>
              <a:t>d’Incidents</a:t>
            </a:r>
          </a:p>
        </p:txBody>
      </p:sp>
      <p:sp>
        <p:nvSpPr>
          <p:cNvPr id="12" name="ZoneTexte 11">
            <a:extLst>
              <a:ext uri="{FF2B5EF4-FFF2-40B4-BE49-F238E27FC236}">
                <a16:creationId xmlns:a16="http://schemas.microsoft.com/office/drawing/2014/main" id="{AD6DFC07-ABE9-6E47-BFF8-7B2F5C9898DC}"/>
              </a:ext>
            </a:extLst>
          </p:cNvPr>
          <p:cNvSpPr txBox="1"/>
          <p:nvPr/>
        </p:nvSpPr>
        <p:spPr>
          <a:xfrm>
            <a:off x="4750460" y="3208762"/>
            <a:ext cx="1764636" cy="733155"/>
          </a:xfrm>
          <a:prstGeom prst="rect">
            <a:avLst/>
          </a:prstGeom>
          <a:noFill/>
          <a:ln>
            <a:solidFill>
              <a:srgbClr val="8C003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Tableaux de bord</a:t>
            </a:r>
          </a:p>
        </p:txBody>
      </p:sp>
      <p:sp>
        <p:nvSpPr>
          <p:cNvPr id="14" name="Rectangle : coins arrondis 13">
            <a:extLst>
              <a:ext uri="{FF2B5EF4-FFF2-40B4-BE49-F238E27FC236}">
                <a16:creationId xmlns:a16="http://schemas.microsoft.com/office/drawing/2014/main" id="{2B7FD74F-2D79-F84B-9086-F8115C7FCA62}"/>
              </a:ext>
            </a:extLst>
          </p:cNvPr>
          <p:cNvSpPr/>
          <p:nvPr/>
        </p:nvSpPr>
        <p:spPr>
          <a:xfrm>
            <a:off x="6372200" y="3356992"/>
            <a:ext cx="643830" cy="35500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5" name="Rectangle : coins arrondis 14">
            <a:extLst>
              <a:ext uri="{FF2B5EF4-FFF2-40B4-BE49-F238E27FC236}">
                <a16:creationId xmlns:a16="http://schemas.microsoft.com/office/drawing/2014/main" id="{BD66447B-1054-2747-9394-A1A81F39D85F}"/>
              </a:ext>
            </a:extLst>
          </p:cNvPr>
          <p:cNvSpPr/>
          <p:nvPr/>
        </p:nvSpPr>
        <p:spPr>
          <a:xfrm>
            <a:off x="6433158" y="3422037"/>
            <a:ext cx="517130" cy="229949"/>
          </a:xfrm>
          <a:prstGeom prst="roundRect">
            <a:avLst/>
          </a:prstGeom>
          <a:solidFill>
            <a:schemeClr val="accent5"/>
          </a:solidFill>
          <a:ln>
            <a:solidFill>
              <a:srgbClr val="8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6" name="ZoneTexte 15">
            <a:extLst>
              <a:ext uri="{FF2B5EF4-FFF2-40B4-BE49-F238E27FC236}">
                <a16:creationId xmlns:a16="http://schemas.microsoft.com/office/drawing/2014/main" id="{6FE954C8-7E04-D84A-AF67-5EF279ED0755}"/>
              </a:ext>
            </a:extLst>
          </p:cNvPr>
          <p:cNvSpPr txBox="1"/>
          <p:nvPr/>
        </p:nvSpPr>
        <p:spPr>
          <a:xfrm>
            <a:off x="2784023" y="3208762"/>
            <a:ext cx="1726246" cy="733155"/>
          </a:xfrm>
          <a:prstGeom prst="rect">
            <a:avLst/>
          </a:prstGeom>
          <a:noFill/>
          <a:ln>
            <a:solidFill>
              <a:schemeClr val="accent2"/>
            </a:solidFill>
          </a:ln>
        </p:spPr>
        <p:txBody>
          <a:bodyPr wrap="square" anchor="ctr" anchorCtr="0">
            <a:no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fr-FR" sz="1400" dirty="0">
                <a:latin typeface="Calibri" charset="0"/>
              </a:rPr>
              <a:t>Stockage</a:t>
            </a:r>
          </a:p>
        </p:txBody>
      </p:sp>
      <p:cxnSp>
        <p:nvCxnSpPr>
          <p:cNvPr id="18" name="Connecteur droit avec flèche 17">
            <a:extLst>
              <a:ext uri="{FF2B5EF4-FFF2-40B4-BE49-F238E27FC236}">
                <a16:creationId xmlns:a16="http://schemas.microsoft.com/office/drawing/2014/main" id="{4004511D-BC04-434E-BA50-3B5F4B92B9A0}"/>
              </a:ext>
            </a:extLst>
          </p:cNvPr>
          <p:cNvCxnSpPr>
            <a:stCxn id="5" idx="3"/>
            <a:endCxn id="7" idx="1"/>
          </p:cNvCxnSpPr>
          <p:nvPr/>
        </p:nvCxnSpPr>
        <p:spPr>
          <a:xfrm>
            <a:off x="2472212" y="2425333"/>
            <a:ext cx="385048" cy="0"/>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29E5FDA6-D8CF-1747-B10E-3FBF90879F89}"/>
              </a:ext>
            </a:extLst>
          </p:cNvPr>
          <p:cNvCxnSpPr>
            <a:cxnSpLocks/>
            <a:stCxn id="7" idx="3"/>
            <a:endCxn id="8" idx="1"/>
          </p:cNvCxnSpPr>
          <p:nvPr/>
        </p:nvCxnSpPr>
        <p:spPr>
          <a:xfrm flipV="1">
            <a:off x="4086279" y="2420888"/>
            <a:ext cx="513837" cy="4445"/>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2C06832-AFAB-2D43-9F23-C1CCED4F72F8}"/>
              </a:ext>
            </a:extLst>
          </p:cNvPr>
          <p:cNvCxnSpPr>
            <a:cxnSpLocks/>
            <a:stCxn id="8" idx="3"/>
            <a:endCxn id="9" idx="1"/>
          </p:cNvCxnSpPr>
          <p:nvPr/>
        </p:nvCxnSpPr>
        <p:spPr>
          <a:xfrm>
            <a:off x="6760356" y="2420888"/>
            <a:ext cx="464384"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C0E7B3B6-A55D-024B-86F6-D126D1245E7D}"/>
              </a:ext>
            </a:extLst>
          </p:cNvPr>
          <p:cNvCxnSpPr>
            <a:cxnSpLocks/>
            <a:stCxn id="10" idx="1"/>
            <a:endCxn id="11" idx="3"/>
          </p:cNvCxnSpPr>
          <p:nvPr/>
        </p:nvCxnSpPr>
        <p:spPr>
          <a:xfrm flipH="1">
            <a:off x="4349302" y="4665349"/>
            <a:ext cx="448237" cy="116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en angle 34">
            <a:extLst>
              <a:ext uri="{FF2B5EF4-FFF2-40B4-BE49-F238E27FC236}">
                <a16:creationId xmlns:a16="http://schemas.microsoft.com/office/drawing/2014/main" id="{3C763E0A-CA8A-E442-8F86-1336FAB666E4}"/>
              </a:ext>
            </a:extLst>
          </p:cNvPr>
          <p:cNvCxnSpPr>
            <a:stCxn id="9" idx="2"/>
            <a:endCxn id="10" idx="3"/>
          </p:cNvCxnSpPr>
          <p:nvPr/>
        </p:nvCxnSpPr>
        <p:spPr>
          <a:xfrm rot="5400000">
            <a:off x="6601989" y="3136719"/>
            <a:ext cx="1884421" cy="1172839"/>
          </a:xfrm>
          <a:prstGeom prst="bentConnector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C30A0968-C474-204C-B441-2C2838B5ED75}"/>
              </a:ext>
            </a:extLst>
          </p:cNvPr>
          <p:cNvCxnSpPr>
            <a:cxnSpLocks/>
            <a:stCxn id="7" idx="2"/>
            <a:endCxn id="16" idx="0"/>
          </p:cNvCxnSpPr>
          <p:nvPr/>
        </p:nvCxnSpPr>
        <p:spPr>
          <a:xfrm>
            <a:off x="3471770" y="2785373"/>
            <a:ext cx="175376" cy="423389"/>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C984215-48D7-1F44-AC74-0DF016051F23}"/>
              </a:ext>
            </a:extLst>
          </p:cNvPr>
          <p:cNvCxnSpPr>
            <a:cxnSpLocks/>
            <a:stCxn id="10" idx="0"/>
            <a:endCxn id="12" idx="2"/>
          </p:cNvCxnSpPr>
          <p:nvPr/>
        </p:nvCxnSpPr>
        <p:spPr>
          <a:xfrm flipH="1" flipV="1">
            <a:off x="5632778" y="3941917"/>
            <a:ext cx="244881" cy="363392"/>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ylindre 12">
            <a:extLst>
              <a:ext uri="{FF2B5EF4-FFF2-40B4-BE49-F238E27FC236}">
                <a16:creationId xmlns:a16="http://schemas.microsoft.com/office/drawing/2014/main" id="{2F93BF69-793C-C34F-91D1-D8EF861E5D63}"/>
              </a:ext>
            </a:extLst>
          </p:cNvPr>
          <p:cNvSpPr/>
          <p:nvPr/>
        </p:nvSpPr>
        <p:spPr>
          <a:xfrm>
            <a:off x="2567695" y="3322146"/>
            <a:ext cx="422545" cy="506386"/>
          </a:xfrm>
          <a:prstGeom prst="can">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20673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ZoneTexte 79">
            <a:extLst>
              <a:ext uri="{FF2B5EF4-FFF2-40B4-BE49-F238E27FC236}">
                <a16:creationId xmlns:a16="http://schemas.microsoft.com/office/drawing/2014/main" id="{2C307BDD-E218-8E41-BCD8-099F8CFAEB1C}"/>
              </a:ext>
            </a:extLst>
          </p:cNvPr>
          <p:cNvSpPr txBox="1"/>
          <p:nvPr/>
        </p:nvSpPr>
        <p:spPr>
          <a:xfrm>
            <a:off x="9621237" y="3225998"/>
            <a:ext cx="723276" cy="307777"/>
          </a:xfrm>
          <a:prstGeom prst="rect">
            <a:avLst/>
          </a:prstGeom>
          <a:solidFill>
            <a:schemeClr val="bg1">
              <a:lumMod val="95000"/>
            </a:schemeClr>
          </a:solidFill>
          <a:ln>
            <a:solidFill>
              <a:srgbClr val="C00000"/>
            </a:solidFill>
          </a:ln>
        </p:spPr>
        <p:txBody>
          <a:bodyPr wrap="none">
            <a:spAutoFit/>
          </a:bodyPr>
          <a:lstStyle/>
          <a:p>
            <a:pPr algn="ctr">
              <a:defRPr/>
            </a:pPr>
            <a:r>
              <a:rPr lang="fr-FR" sz="1400" dirty="0" err="1">
                <a:solidFill>
                  <a:srgbClr val="C00000"/>
                </a:solidFill>
                <a:latin typeface="+mn-lt"/>
                <a:ea typeface="+mn-ea"/>
              </a:rPr>
              <a:t>Fuzzing</a:t>
            </a:r>
            <a:endParaRPr lang="fr-FR" sz="1400" dirty="0">
              <a:solidFill>
                <a:srgbClr val="C00000"/>
              </a:solidFill>
              <a:latin typeface="+mn-lt"/>
              <a:ea typeface="+mn-ea"/>
            </a:endParaRPr>
          </a:p>
        </p:txBody>
      </p:sp>
      <p:sp>
        <p:nvSpPr>
          <p:cNvPr id="2" name="Losange 1">
            <a:extLst>
              <a:ext uri="{FF2B5EF4-FFF2-40B4-BE49-F238E27FC236}">
                <a16:creationId xmlns:a16="http://schemas.microsoft.com/office/drawing/2014/main" id="{452BA88B-114A-0143-9FF9-6742CB79A975}"/>
              </a:ext>
            </a:extLst>
          </p:cNvPr>
          <p:cNvSpPr/>
          <p:nvPr/>
        </p:nvSpPr>
        <p:spPr>
          <a:xfrm>
            <a:off x="2922026" y="1700808"/>
            <a:ext cx="3744416" cy="3600400"/>
          </a:xfrm>
          <a:prstGeom prst="diamond">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err="1">
              <a:solidFill>
                <a:schemeClr val="tx1"/>
              </a:solidFill>
            </a:endParaRPr>
          </a:p>
        </p:txBody>
      </p:sp>
      <p:sp>
        <p:nvSpPr>
          <p:cNvPr id="33" name="Rectangle à coins arrondis 53">
            <a:extLst>
              <a:ext uri="{FF2B5EF4-FFF2-40B4-BE49-F238E27FC236}">
                <a16:creationId xmlns:a16="http://schemas.microsoft.com/office/drawing/2014/main" id="{D0D4B137-FCF1-E347-8BA9-6F5D9843439A}"/>
              </a:ext>
            </a:extLst>
          </p:cNvPr>
          <p:cNvSpPr/>
          <p:nvPr/>
        </p:nvSpPr>
        <p:spPr>
          <a:xfrm>
            <a:off x="3779912" y="1472221"/>
            <a:ext cx="2028643"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Disponibilité</a:t>
            </a:r>
          </a:p>
        </p:txBody>
      </p:sp>
      <p:sp>
        <p:nvSpPr>
          <p:cNvPr id="34" name="Rectangle à coins arrondis 53">
            <a:extLst>
              <a:ext uri="{FF2B5EF4-FFF2-40B4-BE49-F238E27FC236}">
                <a16:creationId xmlns:a16="http://schemas.microsoft.com/office/drawing/2014/main" id="{20C86376-B540-4246-B03B-90424A00C23A}"/>
              </a:ext>
            </a:extLst>
          </p:cNvPr>
          <p:cNvSpPr/>
          <p:nvPr/>
        </p:nvSpPr>
        <p:spPr>
          <a:xfrm>
            <a:off x="2123728" y="3101727"/>
            <a:ext cx="2088981" cy="864096"/>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Intégrité</a:t>
            </a:r>
          </a:p>
        </p:txBody>
      </p:sp>
      <p:sp>
        <p:nvSpPr>
          <p:cNvPr id="35" name="Rectangle à coins arrondis 53">
            <a:extLst>
              <a:ext uri="{FF2B5EF4-FFF2-40B4-BE49-F238E27FC236}">
                <a16:creationId xmlns:a16="http://schemas.microsoft.com/office/drawing/2014/main" id="{95C8574C-C6BB-4643-ABF2-9A84240BD04D}"/>
              </a:ext>
            </a:extLst>
          </p:cNvPr>
          <p:cNvSpPr/>
          <p:nvPr/>
        </p:nvSpPr>
        <p:spPr>
          <a:xfrm>
            <a:off x="5327642" y="3075471"/>
            <a:ext cx="2280162" cy="851074"/>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Confidentialité</a:t>
            </a:r>
          </a:p>
        </p:txBody>
      </p:sp>
      <p:sp>
        <p:nvSpPr>
          <p:cNvPr id="37" name="Rectangle à coins arrondis 53">
            <a:extLst>
              <a:ext uri="{FF2B5EF4-FFF2-40B4-BE49-F238E27FC236}">
                <a16:creationId xmlns:a16="http://schemas.microsoft.com/office/drawing/2014/main" id="{7161D5A4-0EE0-FA43-A786-97443992E8EF}"/>
              </a:ext>
            </a:extLst>
          </p:cNvPr>
          <p:cNvSpPr/>
          <p:nvPr/>
        </p:nvSpPr>
        <p:spPr>
          <a:xfrm>
            <a:off x="3789698" y="4652589"/>
            <a:ext cx="2028643" cy="851073"/>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Authenticité</a:t>
            </a:r>
          </a:p>
        </p:txBody>
      </p:sp>
      <p:sp>
        <p:nvSpPr>
          <p:cNvPr id="38" name="ZoneTexte 37">
            <a:extLst>
              <a:ext uri="{FF2B5EF4-FFF2-40B4-BE49-F238E27FC236}">
                <a16:creationId xmlns:a16="http://schemas.microsoft.com/office/drawing/2014/main" id="{CF06B8E7-98BC-8F45-BF30-32A10A619B67}"/>
              </a:ext>
            </a:extLst>
          </p:cNvPr>
          <p:cNvSpPr txBox="1"/>
          <p:nvPr/>
        </p:nvSpPr>
        <p:spPr>
          <a:xfrm>
            <a:off x="2226856" y="4325738"/>
            <a:ext cx="941362"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Signature</a:t>
            </a:r>
          </a:p>
        </p:txBody>
      </p:sp>
      <p:sp>
        <p:nvSpPr>
          <p:cNvPr id="39" name="ZoneTexte 38">
            <a:extLst>
              <a:ext uri="{FF2B5EF4-FFF2-40B4-BE49-F238E27FC236}">
                <a16:creationId xmlns:a16="http://schemas.microsoft.com/office/drawing/2014/main" id="{D8574B07-69AA-9E4D-BABB-0D6F7DEEF463}"/>
              </a:ext>
            </a:extLst>
          </p:cNvPr>
          <p:cNvSpPr txBox="1"/>
          <p:nvPr/>
        </p:nvSpPr>
        <p:spPr>
          <a:xfrm>
            <a:off x="6412567" y="4333795"/>
            <a:ext cx="1229687"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Chiffrement</a:t>
            </a:r>
          </a:p>
        </p:txBody>
      </p:sp>
      <p:sp>
        <p:nvSpPr>
          <p:cNvPr id="40" name="ZoneTexte 39">
            <a:extLst>
              <a:ext uri="{FF2B5EF4-FFF2-40B4-BE49-F238E27FC236}">
                <a16:creationId xmlns:a16="http://schemas.microsoft.com/office/drawing/2014/main" id="{818D9C59-3703-9445-87FB-474847BFFCEE}"/>
              </a:ext>
            </a:extLst>
          </p:cNvPr>
          <p:cNvSpPr txBox="1"/>
          <p:nvPr/>
        </p:nvSpPr>
        <p:spPr>
          <a:xfrm>
            <a:off x="5064894" y="5713443"/>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Authentification</a:t>
            </a:r>
          </a:p>
        </p:txBody>
      </p:sp>
      <p:sp>
        <p:nvSpPr>
          <p:cNvPr id="42" name="ZoneTexte 41">
            <a:extLst>
              <a:ext uri="{FF2B5EF4-FFF2-40B4-BE49-F238E27FC236}">
                <a16:creationId xmlns:a16="http://schemas.microsoft.com/office/drawing/2014/main" id="{55D5AA38-81D6-5C4B-8C32-9CF391DAAA80}"/>
              </a:ext>
            </a:extLst>
          </p:cNvPr>
          <p:cNvSpPr txBox="1"/>
          <p:nvPr/>
        </p:nvSpPr>
        <p:spPr>
          <a:xfrm>
            <a:off x="2771800" y="5706486"/>
            <a:ext cx="1601548" cy="523220"/>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err="1">
                <a:solidFill>
                  <a:schemeClr val="accent2"/>
                </a:solidFill>
                <a:latin typeface="+mn-lt"/>
                <a:ea typeface="+mn-ea"/>
              </a:rPr>
              <a:t>Identity</a:t>
            </a:r>
            <a:r>
              <a:rPr lang="fr-FR" sz="1400" dirty="0">
                <a:solidFill>
                  <a:schemeClr val="accent2"/>
                </a:solidFill>
                <a:latin typeface="+mn-lt"/>
                <a:ea typeface="+mn-ea"/>
              </a:rPr>
              <a:t> &amp; Access Management</a:t>
            </a:r>
          </a:p>
        </p:txBody>
      </p:sp>
      <p:sp>
        <p:nvSpPr>
          <p:cNvPr id="43" name="ZoneTexte 42">
            <a:extLst>
              <a:ext uri="{FF2B5EF4-FFF2-40B4-BE49-F238E27FC236}">
                <a16:creationId xmlns:a16="http://schemas.microsoft.com/office/drawing/2014/main" id="{80690CDA-4561-5D44-9AB6-B74D4BF34B8B}"/>
              </a:ext>
            </a:extLst>
          </p:cNvPr>
          <p:cNvSpPr txBox="1"/>
          <p:nvPr/>
        </p:nvSpPr>
        <p:spPr>
          <a:xfrm>
            <a:off x="4003245" y="892821"/>
            <a:ext cx="1601548" cy="307777"/>
          </a:xfrm>
          <a:prstGeom prst="rect">
            <a:avLst/>
          </a:prstGeom>
          <a:solidFill>
            <a:schemeClr val="bg1">
              <a:lumMod val="95000"/>
            </a:schemeClr>
          </a:solidFill>
          <a:ln>
            <a:solidFill>
              <a:schemeClr val="accent2"/>
            </a:solidFill>
          </a:ln>
        </p:spPr>
        <p:txBody>
          <a:bodyPr wrap="square">
            <a:spAutoFit/>
          </a:bodyPr>
          <a:lstStyle/>
          <a:p>
            <a:pPr algn="ctr">
              <a:defRPr/>
            </a:pPr>
            <a:r>
              <a:rPr lang="fr-FR" sz="1400" dirty="0">
                <a:solidFill>
                  <a:schemeClr val="accent2"/>
                </a:solidFill>
                <a:latin typeface="+mn-lt"/>
                <a:ea typeface="+mn-ea"/>
              </a:rPr>
              <a:t>PCA/PRA – PCI/PRI</a:t>
            </a:r>
          </a:p>
        </p:txBody>
      </p:sp>
    </p:spTree>
    <p:extLst>
      <p:ext uri="{BB962C8B-B14F-4D97-AF65-F5344CB8AC3E}">
        <p14:creationId xmlns:p14="http://schemas.microsoft.com/office/powerpoint/2010/main" val="4050961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Bouée 54">
            <a:extLst>
              <a:ext uri="{FF2B5EF4-FFF2-40B4-BE49-F238E27FC236}">
                <a16:creationId xmlns:a16="http://schemas.microsoft.com/office/drawing/2014/main" id="{54DAE401-4FD8-7F40-8753-E25CF41EEBBE}"/>
              </a:ext>
            </a:extLst>
          </p:cNvPr>
          <p:cNvSpPr/>
          <p:nvPr/>
        </p:nvSpPr>
        <p:spPr>
          <a:xfrm>
            <a:off x="3551091" y="1577491"/>
            <a:ext cx="2396617" cy="2303010"/>
          </a:xfrm>
          <a:prstGeom prst="donut">
            <a:avLst>
              <a:gd name="adj" fmla="val 9063"/>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4" name="Rectangle à coins arrondis 12">
            <a:extLst>
              <a:ext uri="{FF2B5EF4-FFF2-40B4-BE49-F238E27FC236}">
                <a16:creationId xmlns:a16="http://schemas.microsoft.com/office/drawing/2014/main" id="{682AFF4B-9EBC-1F48-94C7-2AEF22F7EF07}"/>
              </a:ext>
            </a:extLst>
          </p:cNvPr>
          <p:cNvSpPr/>
          <p:nvPr/>
        </p:nvSpPr>
        <p:spPr>
          <a:xfrm>
            <a:off x="2993362" y="1481594"/>
            <a:ext cx="1606213" cy="67102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5" name="Rectangle à coins arrondis 12">
            <a:extLst>
              <a:ext uri="{FF2B5EF4-FFF2-40B4-BE49-F238E27FC236}">
                <a16:creationId xmlns:a16="http://schemas.microsoft.com/office/drawing/2014/main" id="{65642401-0E06-DA4F-9B2B-66A1E7926997}"/>
              </a:ext>
            </a:extLst>
          </p:cNvPr>
          <p:cNvSpPr/>
          <p:nvPr/>
        </p:nvSpPr>
        <p:spPr>
          <a:xfrm>
            <a:off x="4943387" y="1483232"/>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6C9482D-FE4A-1D4E-95B8-4780BD46E2E5}"/>
              </a:ext>
            </a:extLst>
          </p:cNvPr>
          <p:cNvSpPr/>
          <p:nvPr/>
        </p:nvSpPr>
        <p:spPr>
          <a:xfrm>
            <a:off x="3946292" y="3216485"/>
            <a:ext cx="1606213" cy="75991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7" name="Rectangle à coins arrondis 12">
            <a:extLst>
              <a:ext uri="{FF2B5EF4-FFF2-40B4-BE49-F238E27FC236}">
                <a16:creationId xmlns:a16="http://schemas.microsoft.com/office/drawing/2014/main" id="{361662A5-0160-FF48-818E-3C9CAA1C5085}"/>
              </a:ext>
            </a:extLst>
          </p:cNvPr>
          <p:cNvSpPr/>
          <p:nvPr/>
        </p:nvSpPr>
        <p:spPr>
          <a:xfrm>
            <a:off x="3796468" y="4391490"/>
            <a:ext cx="1883227" cy="423709"/>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8" name="Rectangle à coins arrondis 12">
            <a:extLst>
              <a:ext uri="{FF2B5EF4-FFF2-40B4-BE49-F238E27FC236}">
                <a16:creationId xmlns:a16="http://schemas.microsoft.com/office/drawing/2014/main" id="{90AC4199-B734-C742-AD51-7C0CAA66DE77}"/>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9" name="Rectangle à coins arrondis 12">
            <a:extLst>
              <a:ext uri="{FF2B5EF4-FFF2-40B4-BE49-F238E27FC236}">
                <a16:creationId xmlns:a16="http://schemas.microsoft.com/office/drawing/2014/main" id="{CF94D829-9EB9-6A45-9337-B698C0265E3A}"/>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0" name="Rectangle à coins arrondis 12">
            <a:extLst>
              <a:ext uri="{FF2B5EF4-FFF2-40B4-BE49-F238E27FC236}">
                <a16:creationId xmlns:a16="http://schemas.microsoft.com/office/drawing/2014/main" id="{4F4C4A54-0435-6C4D-8DDC-0B1FA40D3468}"/>
              </a:ext>
            </a:extLst>
          </p:cNvPr>
          <p:cNvSpPr/>
          <p:nvPr/>
        </p:nvSpPr>
        <p:spPr>
          <a:xfrm>
            <a:off x="1887761" y="3056762"/>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Assessment</a:t>
            </a:r>
            <a:endParaRPr lang="fr-FR" sz="1200" b="1" dirty="0">
              <a:solidFill>
                <a:schemeClr val="tx1"/>
              </a:solidFill>
            </a:endParaRPr>
          </a:p>
        </p:txBody>
      </p:sp>
      <p:sp>
        <p:nvSpPr>
          <p:cNvPr id="11" name="Rectangle à coins arrondis 12">
            <a:extLst>
              <a:ext uri="{FF2B5EF4-FFF2-40B4-BE49-F238E27FC236}">
                <a16:creationId xmlns:a16="http://schemas.microsoft.com/office/drawing/2014/main" id="{536F36FE-7D10-EA4C-99F3-85360250E82E}"/>
              </a:ext>
            </a:extLst>
          </p:cNvPr>
          <p:cNvSpPr/>
          <p:nvPr/>
        </p:nvSpPr>
        <p:spPr>
          <a:xfrm>
            <a:off x="683571" y="198822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2" name="Rectangle à coins arrondis 12">
            <a:extLst>
              <a:ext uri="{FF2B5EF4-FFF2-40B4-BE49-F238E27FC236}">
                <a16:creationId xmlns:a16="http://schemas.microsoft.com/office/drawing/2014/main" id="{FE79B495-6E77-B748-89DF-C029FA73AE9E}"/>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3" name="Rectangle à coins arrondis 12">
            <a:extLst>
              <a:ext uri="{FF2B5EF4-FFF2-40B4-BE49-F238E27FC236}">
                <a16:creationId xmlns:a16="http://schemas.microsoft.com/office/drawing/2014/main" id="{85733B48-753A-414B-8E1B-EC9E2895C38E}"/>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4" name="Rectangle à coins arrondis 12">
            <a:extLst>
              <a:ext uri="{FF2B5EF4-FFF2-40B4-BE49-F238E27FC236}">
                <a16:creationId xmlns:a16="http://schemas.microsoft.com/office/drawing/2014/main" id="{A0CA5605-7353-9F40-8803-3F5CCF71ABAD}"/>
              </a:ext>
            </a:extLst>
          </p:cNvPr>
          <p:cNvSpPr/>
          <p:nvPr/>
        </p:nvSpPr>
        <p:spPr>
          <a:xfrm>
            <a:off x="6382322" y="3634139"/>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5" name="Rectangle à coins arrondis 12">
            <a:extLst>
              <a:ext uri="{FF2B5EF4-FFF2-40B4-BE49-F238E27FC236}">
                <a16:creationId xmlns:a16="http://schemas.microsoft.com/office/drawing/2014/main" id="{450FF6D7-91DA-5E4B-A73F-EDD297FDF69F}"/>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21" name="Connecteur en angle 20">
            <a:extLst>
              <a:ext uri="{FF2B5EF4-FFF2-40B4-BE49-F238E27FC236}">
                <a16:creationId xmlns:a16="http://schemas.microsoft.com/office/drawing/2014/main" id="{216EDF51-6439-4B48-97CE-1AA292BAD01A}"/>
              </a:ext>
            </a:extLst>
          </p:cNvPr>
          <p:cNvCxnSpPr>
            <a:cxnSpLocks/>
            <a:stCxn id="5" idx="3"/>
            <a:endCxn id="8"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A41E1BD2-50DC-EB4C-B56A-832B99CC2235}"/>
              </a:ext>
            </a:extLst>
          </p:cNvPr>
          <p:cNvCxnSpPr>
            <a:cxnSpLocks/>
            <a:stCxn id="5" idx="3"/>
            <a:endCxn id="9"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en angle 28">
            <a:extLst>
              <a:ext uri="{FF2B5EF4-FFF2-40B4-BE49-F238E27FC236}">
                <a16:creationId xmlns:a16="http://schemas.microsoft.com/office/drawing/2014/main" id="{3E3A13F9-B8BC-A446-822A-09C9BCB80EBC}"/>
              </a:ext>
            </a:extLst>
          </p:cNvPr>
          <p:cNvCxnSpPr>
            <a:cxnSpLocks/>
            <a:stCxn id="12" idx="1"/>
            <a:endCxn id="10" idx="1"/>
          </p:cNvCxnSpPr>
          <p:nvPr/>
        </p:nvCxnSpPr>
        <p:spPr>
          <a:xfrm rot="10800000" flipH="1" flipV="1">
            <a:off x="683569" y="1301744"/>
            <a:ext cx="1204191" cy="2010734"/>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Connecteur en angle 34">
            <a:extLst>
              <a:ext uri="{FF2B5EF4-FFF2-40B4-BE49-F238E27FC236}">
                <a16:creationId xmlns:a16="http://schemas.microsoft.com/office/drawing/2014/main" id="{BC1B05D0-9CE9-184E-B61F-DC76957EB10A}"/>
              </a:ext>
            </a:extLst>
          </p:cNvPr>
          <p:cNvCxnSpPr>
            <a:cxnSpLocks/>
            <a:stCxn id="4" idx="1"/>
            <a:endCxn id="12"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en angle 35">
            <a:extLst>
              <a:ext uri="{FF2B5EF4-FFF2-40B4-BE49-F238E27FC236}">
                <a16:creationId xmlns:a16="http://schemas.microsoft.com/office/drawing/2014/main" id="{74C70ED5-1629-F64C-A5AC-313E98FD53CF}"/>
              </a:ext>
            </a:extLst>
          </p:cNvPr>
          <p:cNvCxnSpPr>
            <a:cxnSpLocks/>
            <a:stCxn id="4" idx="1"/>
            <a:endCxn id="11"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3" name="Rectangle à coins arrondis 12">
            <a:extLst>
              <a:ext uri="{FF2B5EF4-FFF2-40B4-BE49-F238E27FC236}">
                <a16:creationId xmlns:a16="http://schemas.microsoft.com/office/drawing/2014/main" id="{A522BBF3-B3D6-714B-82D9-8D9896A115D3}"/>
              </a:ext>
            </a:extLst>
          </p:cNvPr>
          <p:cNvSpPr/>
          <p:nvPr/>
        </p:nvSpPr>
        <p:spPr>
          <a:xfrm>
            <a:off x="6382323" y="3074027"/>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114" name="Connecteur en angle 113">
            <a:extLst>
              <a:ext uri="{FF2B5EF4-FFF2-40B4-BE49-F238E27FC236}">
                <a16:creationId xmlns:a16="http://schemas.microsoft.com/office/drawing/2014/main" id="{8826D0A2-8EA4-3541-80E2-A9D9AE156CA1}"/>
              </a:ext>
            </a:extLst>
          </p:cNvPr>
          <p:cNvCxnSpPr>
            <a:cxnSpLocks/>
            <a:stCxn id="11" idx="1"/>
            <a:endCxn id="10" idx="1"/>
          </p:cNvCxnSpPr>
          <p:nvPr/>
        </p:nvCxnSpPr>
        <p:spPr>
          <a:xfrm rot="10800000" flipH="1" flipV="1">
            <a:off x="683571" y="2243956"/>
            <a:ext cx="1204190" cy="1068521"/>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en angle 119">
            <a:extLst>
              <a:ext uri="{FF2B5EF4-FFF2-40B4-BE49-F238E27FC236}">
                <a16:creationId xmlns:a16="http://schemas.microsoft.com/office/drawing/2014/main" id="{FE1AFEE1-5694-5042-AA1B-E2F23271BFC4}"/>
              </a:ext>
            </a:extLst>
          </p:cNvPr>
          <p:cNvCxnSpPr>
            <a:cxnSpLocks/>
            <a:stCxn id="8" idx="3"/>
            <a:endCxn id="103" idx="3"/>
          </p:cNvCxnSpPr>
          <p:nvPr/>
        </p:nvCxnSpPr>
        <p:spPr>
          <a:xfrm flipH="1">
            <a:off x="7666359" y="1305649"/>
            <a:ext cx="1206096" cy="1992978"/>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3" name="Connecteur en angle 122">
            <a:extLst>
              <a:ext uri="{FF2B5EF4-FFF2-40B4-BE49-F238E27FC236}">
                <a16:creationId xmlns:a16="http://schemas.microsoft.com/office/drawing/2014/main" id="{FB5BD371-F99F-B84A-A344-F92BBEC26E46}"/>
              </a:ext>
            </a:extLst>
          </p:cNvPr>
          <p:cNvCxnSpPr>
            <a:cxnSpLocks/>
            <a:stCxn id="9" idx="3"/>
            <a:endCxn id="103" idx="3"/>
          </p:cNvCxnSpPr>
          <p:nvPr/>
        </p:nvCxnSpPr>
        <p:spPr>
          <a:xfrm flipH="1">
            <a:off x="7666359" y="2257880"/>
            <a:ext cx="1206097" cy="1040747"/>
          </a:xfrm>
          <a:prstGeom prst="bentConnector3">
            <a:avLst>
              <a:gd name="adj1" fmla="val -189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à coins arrondis 12">
            <a:extLst>
              <a:ext uri="{FF2B5EF4-FFF2-40B4-BE49-F238E27FC236}">
                <a16:creationId xmlns:a16="http://schemas.microsoft.com/office/drawing/2014/main" id="{80BF32EE-7965-B14B-99C0-955F7C8AACAD}"/>
              </a:ext>
            </a:extLst>
          </p:cNvPr>
          <p:cNvSpPr/>
          <p:nvPr/>
        </p:nvSpPr>
        <p:spPr>
          <a:xfrm>
            <a:off x="1887761" y="3681729"/>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155" name="Connecteur en angle 154">
            <a:extLst>
              <a:ext uri="{FF2B5EF4-FFF2-40B4-BE49-F238E27FC236}">
                <a16:creationId xmlns:a16="http://schemas.microsoft.com/office/drawing/2014/main" id="{14E838F7-0600-8243-BFFA-817B243D6E53}"/>
              </a:ext>
            </a:extLst>
          </p:cNvPr>
          <p:cNvCxnSpPr>
            <a:cxnSpLocks/>
            <a:stCxn id="7" idx="1"/>
            <a:endCxn id="148" idx="3"/>
          </p:cNvCxnSpPr>
          <p:nvPr/>
        </p:nvCxnSpPr>
        <p:spPr>
          <a:xfrm rot="10800000">
            <a:off x="3171798" y="3976399"/>
            <a:ext cx="624670" cy="626947"/>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8" name="Connecteur en angle 157">
            <a:extLst>
              <a:ext uri="{FF2B5EF4-FFF2-40B4-BE49-F238E27FC236}">
                <a16:creationId xmlns:a16="http://schemas.microsoft.com/office/drawing/2014/main" id="{B023FA5F-6A79-3642-A68A-5A2D691ED92B}"/>
              </a:ext>
            </a:extLst>
          </p:cNvPr>
          <p:cNvCxnSpPr>
            <a:cxnSpLocks/>
            <a:stCxn id="7" idx="3"/>
            <a:endCxn id="14" idx="1"/>
          </p:cNvCxnSpPr>
          <p:nvPr/>
        </p:nvCxnSpPr>
        <p:spPr>
          <a:xfrm flipV="1">
            <a:off x="5679695" y="3926884"/>
            <a:ext cx="702627" cy="67646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Connecteur droit avec flèche 186">
            <a:extLst>
              <a:ext uri="{FF2B5EF4-FFF2-40B4-BE49-F238E27FC236}">
                <a16:creationId xmlns:a16="http://schemas.microsoft.com/office/drawing/2014/main" id="{8AA2088C-2171-AA40-BE54-9C7C09795E65}"/>
              </a:ext>
            </a:extLst>
          </p:cNvPr>
          <p:cNvCxnSpPr>
            <a:cxnSpLocks/>
            <a:stCxn id="7" idx="2"/>
            <a:endCxn id="15"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Connecteur droit avec flèche 190">
            <a:extLst>
              <a:ext uri="{FF2B5EF4-FFF2-40B4-BE49-F238E27FC236}">
                <a16:creationId xmlns:a16="http://schemas.microsoft.com/office/drawing/2014/main" id="{BD80925C-2ED4-D34A-B7A6-A0A27811F4B2}"/>
              </a:ext>
            </a:extLst>
          </p:cNvPr>
          <p:cNvCxnSpPr>
            <a:cxnSpLocks/>
            <a:stCxn id="6" idx="2"/>
            <a:endCxn id="7"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Rectangle à coins arrondis 12">
            <a:extLst>
              <a:ext uri="{FF2B5EF4-FFF2-40B4-BE49-F238E27FC236}">
                <a16:creationId xmlns:a16="http://schemas.microsoft.com/office/drawing/2014/main" id="{DB16D0ED-A747-2247-B6AC-ACBF595E100E}"/>
              </a:ext>
            </a:extLst>
          </p:cNvPr>
          <p:cNvSpPr/>
          <p:nvPr/>
        </p:nvSpPr>
        <p:spPr>
          <a:xfrm>
            <a:off x="2945795"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8" name="Rectangle à coins arrondis 12">
            <a:extLst>
              <a:ext uri="{FF2B5EF4-FFF2-40B4-BE49-F238E27FC236}">
                <a16:creationId xmlns:a16="http://schemas.microsoft.com/office/drawing/2014/main" id="{64D6AE9D-A8D8-264C-8BD0-ABA2A944E0D0}"/>
              </a:ext>
            </a:extLst>
          </p:cNvPr>
          <p:cNvSpPr/>
          <p:nvPr/>
        </p:nvSpPr>
        <p:spPr>
          <a:xfrm>
            <a:off x="5210898" y="5949279"/>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42" name="Connecteur en angle 41">
            <a:extLst>
              <a:ext uri="{FF2B5EF4-FFF2-40B4-BE49-F238E27FC236}">
                <a16:creationId xmlns:a16="http://schemas.microsoft.com/office/drawing/2014/main" id="{3904DB32-4668-BE42-9592-CBDCCA5B7AD8}"/>
              </a:ext>
            </a:extLst>
          </p:cNvPr>
          <p:cNvCxnSpPr>
            <a:cxnSpLocks/>
            <a:stCxn id="15" idx="3"/>
            <a:endCxn id="38" idx="0"/>
          </p:cNvCxnSpPr>
          <p:nvPr/>
        </p:nvCxnSpPr>
        <p:spPr>
          <a:xfrm>
            <a:off x="5400476" y="5382239"/>
            <a:ext cx="461500"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Connecteur en angle 45">
            <a:extLst>
              <a:ext uri="{FF2B5EF4-FFF2-40B4-BE49-F238E27FC236}">
                <a16:creationId xmlns:a16="http://schemas.microsoft.com/office/drawing/2014/main" id="{37672A9A-50E1-7C42-A4DE-20498090784B}"/>
              </a:ext>
            </a:extLst>
          </p:cNvPr>
          <p:cNvCxnSpPr>
            <a:cxnSpLocks/>
            <a:stCxn id="15" idx="1"/>
            <a:endCxn id="30" idx="0"/>
          </p:cNvCxnSpPr>
          <p:nvPr/>
        </p:nvCxnSpPr>
        <p:spPr>
          <a:xfrm rot="10800000" flipV="1">
            <a:off x="3596874" y="5382239"/>
            <a:ext cx="501447" cy="56704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à coins arrondis 12">
            <a:extLst>
              <a:ext uri="{FF2B5EF4-FFF2-40B4-BE49-F238E27FC236}">
                <a16:creationId xmlns:a16="http://schemas.microsoft.com/office/drawing/2014/main" id="{146456BF-817B-B948-A892-43F440DAF7D8}"/>
              </a:ext>
            </a:extLst>
          </p:cNvPr>
          <p:cNvSpPr/>
          <p:nvPr/>
        </p:nvSpPr>
        <p:spPr>
          <a:xfrm>
            <a:off x="3974906" y="546039"/>
            <a:ext cx="1606213" cy="536711"/>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Leak</a:t>
            </a:r>
            <a:br>
              <a:rPr lang="fr-FR" sz="1600" b="1" dirty="0">
                <a:solidFill>
                  <a:schemeClr val="tx1"/>
                </a:solidFill>
              </a:rPr>
            </a:br>
            <a:r>
              <a:rPr lang="fr-FR" sz="1600" b="1" dirty="0" err="1">
                <a:solidFill>
                  <a:schemeClr val="tx1"/>
                </a:solidFill>
              </a:rPr>
              <a:t>Detection</a:t>
            </a:r>
            <a:endParaRPr lang="fr-FR" sz="1600" b="1" dirty="0">
              <a:solidFill>
                <a:schemeClr val="tx1"/>
              </a:solidFill>
            </a:endParaRPr>
          </a:p>
        </p:txBody>
      </p:sp>
      <p:cxnSp>
        <p:nvCxnSpPr>
          <p:cNvPr id="44" name="Connecteur en angle 43">
            <a:extLst>
              <a:ext uri="{FF2B5EF4-FFF2-40B4-BE49-F238E27FC236}">
                <a16:creationId xmlns:a16="http://schemas.microsoft.com/office/drawing/2014/main" id="{7C0AE6E8-B9F2-E64A-A2EB-EC642E757F83}"/>
              </a:ext>
            </a:extLst>
          </p:cNvPr>
          <p:cNvCxnSpPr>
            <a:cxnSpLocks/>
            <a:stCxn id="12" idx="0"/>
            <a:endCxn id="43" idx="1"/>
          </p:cNvCxnSpPr>
          <p:nvPr/>
        </p:nvCxnSpPr>
        <p:spPr>
          <a:xfrm rot="5400000" flipH="1" flipV="1">
            <a:off x="2614981" y="-313908"/>
            <a:ext cx="231621" cy="2488229"/>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en angle 48">
            <a:extLst>
              <a:ext uri="{FF2B5EF4-FFF2-40B4-BE49-F238E27FC236}">
                <a16:creationId xmlns:a16="http://schemas.microsoft.com/office/drawing/2014/main" id="{AF6AEE5F-3F0C-BD4A-945D-68D74A597888}"/>
              </a:ext>
            </a:extLst>
          </p:cNvPr>
          <p:cNvCxnSpPr>
            <a:cxnSpLocks/>
            <a:stCxn id="8" idx="0"/>
            <a:endCxn id="43" idx="3"/>
          </p:cNvCxnSpPr>
          <p:nvPr/>
        </p:nvCxnSpPr>
        <p:spPr>
          <a:xfrm rot="16200000" flipV="1">
            <a:off x="6707471" y="-311957"/>
            <a:ext cx="235526" cy="2488230"/>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01427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57371433-CB60-7946-868A-CA983BBF1512}"/>
              </a:ext>
            </a:extLst>
          </p:cNvPr>
          <p:cNvSpPr/>
          <p:nvPr/>
        </p:nvSpPr>
        <p:spPr>
          <a:xfrm>
            <a:off x="1434205" y="1635370"/>
            <a:ext cx="1606213" cy="67102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3" name="Rectangle à coins arrondis 12">
            <a:extLst>
              <a:ext uri="{FF2B5EF4-FFF2-40B4-BE49-F238E27FC236}">
                <a16:creationId xmlns:a16="http://schemas.microsoft.com/office/drawing/2014/main" id="{BB904150-9B6E-7246-B869-7DD0A01E437E}"/>
              </a:ext>
            </a:extLst>
          </p:cNvPr>
          <p:cNvSpPr/>
          <p:nvPr/>
        </p:nvSpPr>
        <p:spPr>
          <a:xfrm>
            <a:off x="3757060" y="1202059"/>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4" name="Rectangle à coins arrondis 12">
            <a:extLst>
              <a:ext uri="{FF2B5EF4-FFF2-40B4-BE49-F238E27FC236}">
                <a16:creationId xmlns:a16="http://schemas.microsoft.com/office/drawing/2014/main" id="{9DDE443A-F97C-B84D-B60A-E6F6096D31A2}"/>
              </a:ext>
            </a:extLst>
          </p:cNvPr>
          <p:cNvSpPr/>
          <p:nvPr/>
        </p:nvSpPr>
        <p:spPr>
          <a:xfrm>
            <a:off x="3768893" y="2306394"/>
            <a:ext cx="1606213" cy="519132"/>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5" name="Rectangle à coins arrondis 12">
            <a:extLst>
              <a:ext uri="{FF2B5EF4-FFF2-40B4-BE49-F238E27FC236}">
                <a16:creationId xmlns:a16="http://schemas.microsoft.com/office/drawing/2014/main" id="{BDD1E2B9-37AB-1F48-9ED8-7535355E9CF1}"/>
              </a:ext>
            </a:extLst>
          </p:cNvPr>
          <p:cNvSpPr/>
          <p:nvPr/>
        </p:nvSpPr>
        <p:spPr>
          <a:xfrm>
            <a:off x="6103581" y="2626965"/>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cxnSp>
        <p:nvCxnSpPr>
          <p:cNvPr id="6" name="Connecteur en angle 5">
            <a:extLst>
              <a:ext uri="{FF2B5EF4-FFF2-40B4-BE49-F238E27FC236}">
                <a16:creationId xmlns:a16="http://schemas.microsoft.com/office/drawing/2014/main" id="{E85222C2-6A33-C749-8C0F-2C5ED8CD1678}"/>
              </a:ext>
            </a:extLst>
          </p:cNvPr>
          <p:cNvCxnSpPr>
            <a:cxnSpLocks/>
            <a:stCxn id="2" idx="3"/>
            <a:endCxn id="3" idx="1"/>
          </p:cNvCxnSpPr>
          <p:nvPr/>
        </p:nvCxnSpPr>
        <p:spPr>
          <a:xfrm flipV="1">
            <a:off x="3040418" y="1457787"/>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eur en angle 6">
            <a:extLst>
              <a:ext uri="{FF2B5EF4-FFF2-40B4-BE49-F238E27FC236}">
                <a16:creationId xmlns:a16="http://schemas.microsoft.com/office/drawing/2014/main" id="{3C586B02-5D22-2E45-A01E-98B8D8E369A3}"/>
              </a:ext>
            </a:extLst>
          </p:cNvPr>
          <p:cNvCxnSpPr>
            <a:cxnSpLocks/>
            <a:stCxn id="2" idx="3"/>
            <a:endCxn id="4" idx="1"/>
          </p:cNvCxnSpPr>
          <p:nvPr/>
        </p:nvCxnSpPr>
        <p:spPr>
          <a:xfrm>
            <a:off x="3040418" y="1970882"/>
            <a:ext cx="728475" cy="5950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Rectangle à coins arrondis 12">
            <a:extLst>
              <a:ext uri="{FF2B5EF4-FFF2-40B4-BE49-F238E27FC236}">
                <a16:creationId xmlns:a16="http://schemas.microsoft.com/office/drawing/2014/main" id="{086E6EC4-C6B5-1547-9D8E-CA07F4FE0E01}"/>
              </a:ext>
            </a:extLst>
          </p:cNvPr>
          <p:cNvSpPr/>
          <p:nvPr/>
        </p:nvSpPr>
        <p:spPr>
          <a:xfrm>
            <a:off x="6103581" y="1970882"/>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9" name="Connecteur en angle 8">
            <a:extLst>
              <a:ext uri="{FF2B5EF4-FFF2-40B4-BE49-F238E27FC236}">
                <a16:creationId xmlns:a16="http://schemas.microsoft.com/office/drawing/2014/main" id="{5FA3736E-3460-2741-9762-CC7DBB163279}"/>
              </a:ext>
            </a:extLst>
          </p:cNvPr>
          <p:cNvCxnSpPr>
            <a:cxnSpLocks/>
            <a:stCxn id="3" idx="3"/>
            <a:endCxn id="8" idx="0"/>
          </p:cNvCxnSpPr>
          <p:nvPr/>
        </p:nvCxnSpPr>
        <p:spPr>
          <a:xfrm>
            <a:off x="5363273" y="1457787"/>
            <a:ext cx="1382326" cy="513095"/>
          </a:xfrm>
          <a:prstGeom prst="bentConnector2">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en angle 9">
            <a:extLst>
              <a:ext uri="{FF2B5EF4-FFF2-40B4-BE49-F238E27FC236}">
                <a16:creationId xmlns:a16="http://schemas.microsoft.com/office/drawing/2014/main" id="{77345A6D-BF03-B34D-8B6C-AAF8C4E4CC54}"/>
              </a:ext>
            </a:extLst>
          </p:cNvPr>
          <p:cNvCxnSpPr>
            <a:cxnSpLocks/>
            <a:stCxn id="4" idx="3"/>
            <a:endCxn id="8" idx="1"/>
          </p:cNvCxnSpPr>
          <p:nvPr/>
        </p:nvCxnSpPr>
        <p:spPr>
          <a:xfrm flipV="1">
            <a:off x="5375106" y="2195482"/>
            <a:ext cx="728475" cy="37047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C00D244F-5597-4945-9564-DFFFF5736C2C}"/>
              </a:ext>
            </a:extLst>
          </p:cNvPr>
          <p:cNvCxnSpPr>
            <a:cxnSpLocks/>
            <a:stCxn id="47" idx="0"/>
          </p:cNvCxnSpPr>
          <p:nvPr/>
        </p:nvCxnSpPr>
        <p:spPr>
          <a:xfrm flipV="1">
            <a:off x="4572000" y="3429000"/>
            <a:ext cx="0" cy="821134"/>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7" name="Rectangle : coins arrondis 46">
            <a:extLst>
              <a:ext uri="{FF2B5EF4-FFF2-40B4-BE49-F238E27FC236}">
                <a16:creationId xmlns:a16="http://schemas.microsoft.com/office/drawing/2014/main" id="{BCF2E51F-C7B1-5342-BECD-7D526F55C73E}"/>
              </a:ext>
            </a:extLst>
          </p:cNvPr>
          <p:cNvSpPr/>
          <p:nvPr/>
        </p:nvSpPr>
        <p:spPr>
          <a:xfrm>
            <a:off x="3508911" y="4250134"/>
            <a:ext cx="2126177" cy="1237218"/>
          </a:xfrm>
          <a:prstGeom prst="roundRect">
            <a:avLst/>
          </a:prstGeom>
          <a:solidFill>
            <a:schemeClr val="bg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40" name="Rectangle à coins arrondis 12">
            <a:extLst>
              <a:ext uri="{FF2B5EF4-FFF2-40B4-BE49-F238E27FC236}">
                <a16:creationId xmlns:a16="http://schemas.microsoft.com/office/drawing/2014/main" id="{C1F13219-E7A4-2746-8C20-81D95D04E036}"/>
              </a:ext>
            </a:extLst>
          </p:cNvPr>
          <p:cNvSpPr/>
          <p:nvPr/>
        </p:nvSpPr>
        <p:spPr>
          <a:xfrm>
            <a:off x="3768893" y="4472728"/>
            <a:ext cx="1618047" cy="767560"/>
          </a:xfrm>
          <a:prstGeom prst="roundRect">
            <a:avLst/>
          </a:prstGeom>
          <a:solidFill>
            <a:schemeClr val="tx1">
              <a:lumMod val="50000"/>
              <a:lumOff val="50000"/>
            </a:schemeClr>
          </a:solidFill>
          <a:ln w="571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Log Management</a:t>
            </a:r>
          </a:p>
        </p:txBody>
      </p:sp>
      <p:sp>
        <p:nvSpPr>
          <p:cNvPr id="54" name="ZoneTexte 53">
            <a:extLst>
              <a:ext uri="{FF2B5EF4-FFF2-40B4-BE49-F238E27FC236}">
                <a16:creationId xmlns:a16="http://schemas.microsoft.com/office/drawing/2014/main" id="{F378FAD0-214D-1240-8E7C-9AF98EEE1A1F}"/>
              </a:ext>
            </a:extLst>
          </p:cNvPr>
          <p:cNvSpPr txBox="1"/>
          <p:nvPr/>
        </p:nvSpPr>
        <p:spPr>
          <a:xfrm>
            <a:off x="2344168" y="5764613"/>
            <a:ext cx="5112568" cy="923330"/>
          </a:xfrm>
          <a:prstGeom prst="rect">
            <a:avLst/>
          </a:prstGeom>
          <a:solidFill>
            <a:schemeClr val="tx1"/>
          </a:solidFill>
        </p:spPr>
        <p:txBody>
          <a:bodyPr wrap="square" rtlCol="0">
            <a:spAutoFit/>
          </a:bodyPr>
          <a:lstStyle/>
          <a:p>
            <a:r>
              <a:rPr lang="fr-FR" sz="1800" dirty="0">
                <a:solidFill>
                  <a:schemeClr val="bg1"/>
                </a:solidFill>
                <a:latin typeface="+mn-lt"/>
              </a:rPr>
              <a:t>/ </a:t>
            </a:r>
            <a:r>
              <a:rPr lang="fr-FR" sz="1800" dirty="0" err="1">
                <a:solidFill>
                  <a:schemeClr val="bg1"/>
                </a:solidFill>
                <a:latin typeface="+mn-lt"/>
              </a:rPr>
              <a:t>img-logman.pdf</a:t>
            </a:r>
            <a:endParaRPr lang="fr-FR" sz="1800" dirty="0">
              <a:solidFill>
                <a:schemeClr val="bg1"/>
              </a:solidFill>
              <a:latin typeface="+mn-lt"/>
            </a:endParaRPr>
          </a:p>
          <a:p>
            <a:endParaRPr lang="fr-FR" sz="1800" dirty="0">
              <a:solidFill>
                <a:schemeClr val="bg1"/>
              </a:solidFill>
              <a:latin typeface="+mn-lt"/>
            </a:endParaRPr>
          </a:p>
          <a:p>
            <a:r>
              <a:rPr lang="fr-FR" sz="1800" dirty="0">
                <a:solidFill>
                  <a:schemeClr val="bg1"/>
                </a:solidFill>
                <a:latin typeface="+mn-lt"/>
              </a:rPr>
              <a:t>/</a:t>
            </a:r>
            <a:r>
              <a:rPr lang="fr-FR" sz="1800" dirty="0" err="1">
                <a:solidFill>
                  <a:schemeClr val="bg1"/>
                </a:solidFill>
                <a:latin typeface="+mn-lt"/>
              </a:rPr>
              <a:t>img-threatman</a:t>
            </a:r>
            <a:endParaRPr lang="fr-FR" sz="1800" dirty="0">
              <a:solidFill>
                <a:schemeClr val="bg1"/>
              </a:solidFill>
              <a:latin typeface="+mn-lt"/>
            </a:endParaRPr>
          </a:p>
        </p:txBody>
      </p:sp>
    </p:spTree>
    <p:extLst>
      <p:ext uri="{BB962C8B-B14F-4D97-AF65-F5344CB8AC3E}">
        <p14:creationId xmlns:p14="http://schemas.microsoft.com/office/powerpoint/2010/main" val="2864419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10;&#10;Description générée automatiquement">
            <a:extLst>
              <a:ext uri="{FF2B5EF4-FFF2-40B4-BE49-F238E27FC236}">
                <a16:creationId xmlns:a16="http://schemas.microsoft.com/office/drawing/2014/main" id="{5615239B-4D58-9148-B0FE-26C045E35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296" y="1484784"/>
            <a:ext cx="4307408" cy="4264334"/>
          </a:xfrm>
          <a:prstGeom prst="rect">
            <a:avLst/>
          </a:prstGeom>
        </p:spPr>
      </p:pic>
    </p:spTree>
    <p:extLst>
      <p:ext uri="{BB962C8B-B14F-4D97-AF65-F5344CB8AC3E}">
        <p14:creationId xmlns:p14="http://schemas.microsoft.com/office/powerpoint/2010/main" val="164483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2">
            <a:extLst>
              <a:ext uri="{FF2B5EF4-FFF2-40B4-BE49-F238E27FC236}">
                <a16:creationId xmlns:a16="http://schemas.microsoft.com/office/drawing/2014/main" id="{643C8189-3B76-3A4A-BD57-F663B7DF2F0D}"/>
              </a:ext>
            </a:extLst>
          </p:cNvPr>
          <p:cNvSpPr/>
          <p:nvPr/>
        </p:nvSpPr>
        <p:spPr>
          <a:xfrm>
            <a:off x="2123728" y="1052737"/>
            <a:ext cx="4032448" cy="1296144"/>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CVE</a:t>
            </a:r>
          </a:p>
          <a:p>
            <a:pPr algn="ctr"/>
            <a:r>
              <a:rPr lang="fr-FR" sz="1600" dirty="0">
                <a:solidFill>
                  <a:schemeClr val="bg1"/>
                </a:solidFill>
              </a:rPr>
              <a:t>Common </a:t>
            </a:r>
            <a:r>
              <a:rPr lang="fr-FR" sz="1600" dirty="0" err="1">
                <a:solidFill>
                  <a:schemeClr val="bg1"/>
                </a:solidFill>
              </a:rPr>
              <a:t>Vulnerabilities</a:t>
            </a:r>
            <a:r>
              <a:rPr lang="fr-FR" sz="1600" dirty="0">
                <a:solidFill>
                  <a:schemeClr val="bg1"/>
                </a:solidFill>
              </a:rPr>
              <a:t> and </a:t>
            </a:r>
            <a:r>
              <a:rPr lang="fr-FR" sz="1600" dirty="0" err="1">
                <a:solidFill>
                  <a:schemeClr val="bg1"/>
                </a:solidFill>
              </a:rPr>
              <a:t>Exposures</a:t>
            </a:r>
            <a:endParaRPr lang="fr-FR" sz="1600" dirty="0">
              <a:solidFill>
                <a:schemeClr val="bg1"/>
              </a:solidFill>
            </a:endParaRPr>
          </a:p>
        </p:txBody>
      </p:sp>
      <p:sp>
        <p:nvSpPr>
          <p:cNvPr id="3" name="Rectangle à coins arrondis 12">
            <a:extLst>
              <a:ext uri="{FF2B5EF4-FFF2-40B4-BE49-F238E27FC236}">
                <a16:creationId xmlns:a16="http://schemas.microsoft.com/office/drawing/2014/main" id="{F9B3E2BB-2E2F-4347-8DF8-9FE7017EF50C}"/>
              </a:ext>
            </a:extLst>
          </p:cNvPr>
          <p:cNvSpPr/>
          <p:nvPr/>
        </p:nvSpPr>
        <p:spPr>
          <a:xfrm>
            <a:off x="2056519" y="4368819"/>
            <a:ext cx="4051417" cy="1138773"/>
          </a:xfrm>
          <a:prstGeom prst="roundRect">
            <a:avLst/>
          </a:prstGeom>
          <a:solidFill>
            <a:schemeClr val="tx1">
              <a:lumMod val="50000"/>
              <a:lumOff val="5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CWE</a:t>
            </a:r>
          </a:p>
          <a:p>
            <a:pPr algn="ctr"/>
            <a:r>
              <a:rPr lang="fr-FR" sz="1600" dirty="0">
                <a:solidFill>
                  <a:schemeClr val="bg1"/>
                </a:solidFill>
              </a:rPr>
              <a:t>Common </a:t>
            </a:r>
            <a:r>
              <a:rPr lang="fr-FR" sz="1600" dirty="0" err="1">
                <a:solidFill>
                  <a:schemeClr val="bg1"/>
                </a:solidFill>
              </a:rPr>
              <a:t>Weakness</a:t>
            </a:r>
            <a:r>
              <a:rPr lang="fr-FR" sz="1600" dirty="0">
                <a:solidFill>
                  <a:schemeClr val="bg1"/>
                </a:solidFill>
              </a:rPr>
              <a:t> </a:t>
            </a:r>
            <a:r>
              <a:rPr lang="fr-FR" sz="1600" dirty="0" err="1">
                <a:solidFill>
                  <a:schemeClr val="bg1"/>
                </a:solidFill>
              </a:rPr>
              <a:t>Enumeration</a:t>
            </a:r>
            <a:endParaRPr lang="fr-FR" sz="1600" dirty="0">
              <a:solidFill>
                <a:schemeClr val="bg1"/>
              </a:solidFill>
            </a:endParaRPr>
          </a:p>
        </p:txBody>
      </p:sp>
      <p:sp>
        <p:nvSpPr>
          <p:cNvPr id="4" name="Rectangle à coins arrondis 12">
            <a:extLst>
              <a:ext uri="{FF2B5EF4-FFF2-40B4-BE49-F238E27FC236}">
                <a16:creationId xmlns:a16="http://schemas.microsoft.com/office/drawing/2014/main" id="{1D00DD23-177A-7648-BF2E-D8DA0FE0D60B}"/>
              </a:ext>
            </a:extLst>
          </p:cNvPr>
          <p:cNvSpPr/>
          <p:nvPr/>
        </p:nvSpPr>
        <p:spPr>
          <a:xfrm>
            <a:off x="4788024" y="3052312"/>
            <a:ext cx="3478621" cy="865494"/>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CVSS</a:t>
            </a:r>
          </a:p>
          <a:p>
            <a:pPr algn="ctr"/>
            <a:r>
              <a:rPr lang="fr-FR" sz="1600" dirty="0">
                <a:solidFill>
                  <a:schemeClr val="tx1"/>
                </a:solidFill>
              </a:rPr>
              <a:t>Common </a:t>
            </a:r>
            <a:r>
              <a:rPr lang="fr-FR" sz="1600" dirty="0" err="1">
                <a:solidFill>
                  <a:schemeClr val="tx1"/>
                </a:solidFill>
              </a:rPr>
              <a:t>Vulnerability</a:t>
            </a:r>
            <a:r>
              <a:rPr lang="fr-FR" sz="1600" dirty="0">
                <a:solidFill>
                  <a:schemeClr val="tx1"/>
                </a:solidFill>
              </a:rPr>
              <a:t> </a:t>
            </a:r>
            <a:r>
              <a:rPr lang="fr-FR" sz="1600" dirty="0" err="1">
                <a:solidFill>
                  <a:schemeClr val="tx1"/>
                </a:solidFill>
              </a:rPr>
              <a:t>Scoring</a:t>
            </a:r>
            <a:r>
              <a:rPr lang="fr-FR" sz="1600" dirty="0">
                <a:solidFill>
                  <a:schemeClr val="tx1"/>
                </a:solidFill>
              </a:rPr>
              <a:t> System</a:t>
            </a:r>
          </a:p>
        </p:txBody>
      </p:sp>
      <p:sp>
        <p:nvSpPr>
          <p:cNvPr id="5" name="Cylindre 4">
            <a:extLst>
              <a:ext uri="{FF2B5EF4-FFF2-40B4-BE49-F238E27FC236}">
                <a16:creationId xmlns:a16="http://schemas.microsoft.com/office/drawing/2014/main" id="{34120D43-B9C8-3C41-9759-FFE244399AC1}"/>
              </a:ext>
            </a:extLst>
          </p:cNvPr>
          <p:cNvSpPr/>
          <p:nvPr/>
        </p:nvSpPr>
        <p:spPr>
          <a:xfrm>
            <a:off x="1835696" y="1915236"/>
            <a:ext cx="496204" cy="648072"/>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6" name="Cylindre 5">
            <a:extLst>
              <a:ext uri="{FF2B5EF4-FFF2-40B4-BE49-F238E27FC236}">
                <a16:creationId xmlns:a16="http://schemas.microsoft.com/office/drawing/2014/main" id="{0086A1D5-5521-E348-A669-F342A1405189}"/>
              </a:ext>
            </a:extLst>
          </p:cNvPr>
          <p:cNvSpPr/>
          <p:nvPr/>
        </p:nvSpPr>
        <p:spPr>
          <a:xfrm>
            <a:off x="1751737" y="4934140"/>
            <a:ext cx="496203" cy="681484"/>
          </a:xfrm>
          <a:prstGeom prst="can">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8" name="Étoile à 10 branches 7">
            <a:extLst>
              <a:ext uri="{FF2B5EF4-FFF2-40B4-BE49-F238E27FC236}">
                <a16:creationId xmlns:a16="http://schemas.microsoft.com/office/drawing/2014/main" id="{DC0BD5E0-F9EF-684F-AF40-631B26116FE8}"/>
              </a:ext>
            </a:extLst>
          </p:cNvPr>
          <p:cNvSpPr/>
          <p:nvPr/>
        </p:nvSpPr>
        <p:spPr>
          <a:xfrm>
            <a:off x="7978415" y="3631085"/>
            <a:ext cx="410011" cy="465487"/>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9" name="Étoile à 10 branches 8">
            <a:extLst>
              <a:ext uri="{FF2B5EF4-FFF2-40B4-BE49-F238E27FC236}">
                <a16:creationId xmlns:a16="http://schemas.microsoft.com/office/drawing/2014/main" id="{FDFD9287-4D7E-4646-882F-EEF032B0FC3C}"/>
              </a:ext>
            </a:extLst>
          </p:cNvPr>
          <p:cNvSpPr/>
          <p:nvPr/>
        </p:nvSpPr>
        <p:spPr>
          <a:xfrm>
            <a:off x="8183421" y="3415062"/>
            <a:ext cx="205005" cy="262554"/>
          </a:xfrm>
          <a:prstGeom prst="star10">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0" name="Bouton d'action : Document 9">
            <a:hlinkClick r:id="" action="ppaction://noaction" highlightClick="1"/>
            <a:extLst>
              <a:ext uri="{FF2B5EF4-FFF2-40B4-BE49-F238E27FC236}">
                <a16:creationId xmlns:a16="http://schemas.microsoft.com/office/drawing/2014/main" id="{2560CB88-CFC5-4243-92B4-67700562A21B}"/>
              </a:ext>
            </a:extLst>
          </p:cNvPr>
          <p:cNvSpPr/>
          <p:nvPr/>
        </p:nvSpPr>
        <p:spPr>
          <a:xfrm>
            <a:off x="1999838" y="5274882"/>
            <a:ext cx="410011" cy="380229"/>
          </a:xfrm>
          <a:prstGeom prst="actionButtonDocumen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1" name="Éclair 10">
            <a:extLst>
              <a:ext uri="{FF2B5EF4-FFF2-40B4-BE49-F238E27FC236}">
                <a16:creationId xmlns:a16="http://schemas.microsoft.com/office/drawing/2014/main" id="{A1B1F6F8-3949-1D48-9898-2FF42D958216}"/>
              </a:ext>
            </a:extLst>
          </p:cNvPr>
          <p:cNvSpPr/>
          <p:nvPr/>
        </p:nvSpPr>
        <p:spPr>
          <a:xfrm>
            <a:off x="1977655" y="2367835"/>
            <a:ext cx="360040" cy="288031"/>
          </a:xfrm>
          <a:prstGeom prst="lightningBol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
        <p:nvSpPr>
          <p:cNvPr id="12" name="ZoneTexte 11">
            <a:extLst>
              <a:ext uri="{FF2B5EF4-FFF2-40B4-BE49-F238E27FC236}">
                <a16:creationId xmlns:a16="http://schemas.microsoft.com/office/drawing/2014/main" id="{3BD0A233-504F-C54E-B63F-369A55A846E9}"/>
              </a:ext>
            </a:extLst>
          </p:cNvPr>
          <p:cNvSpPr txBox="1"/>
          <p:nvPr/>
        </p:nvSpPr>
        <p:spPr>
          <a:xfrm>
            <a:off x="1999838" y="3102392"/>
            <a:ext cx="2520281" cy="646331"/>
          </a:xfrm>
          <a:prstGeom prst="rect">
            <a:avLst/>
          </a:prstGeom>
          <a:noFill/>
          <a:ln>
            <a:noFill/>
          </a:ln>
        </p:spPr>
        <p:txBody>
          <a:bodyPr wrap="square">
            <a:spAutoFit/>
          </a:bodyPr>
          <a:lstStyle/>
          <a:p>
            <a:pPr algn="r">
              <a:defRPr/>
            </a:pPr>
            <a:r>
              <a:rPr lang="fr-FR" sz="2000" b="1" dirty="0">
                <a:solidFill>
                  <a:schemeClr val="tx2"/>
                </a:solidFill>
                <a:latin typeface="+mn-lt"/>
                <a:ea typeface="+mn-ea"/>
              </a:rPr>
              <a:t>Méthode</a:t>
            </a:r>
            <a:r>
              <a:rPr lang="fr-FR" sz="1600" dirty="0">
                <a:solidFill>
                  <a:schemeClr val="tx2"/>
                </a:solidFill>
                <a:latin typeface="+mn-lt"/>
                <a:ea typeface="+mn-ea"/>
              </a:rPr>
              <a:t> pour évaluer la gravité d’une vulnérabilité</a:t>
            </a:r>
          </a:p>
        </p:txBody>
      </p:sp>
      <p:sp>
        <p:nvSpPr>
          <p:cNvPr id="13" name="ZoneTexte 12">
            <a:extLst>
              <a:ext uri="{FF2B5EF4-FFF2-40B4-BE49-F238E27FC236}">
                <a16:creationId xmlns:a16="http://schemas.microsoft.com/office/drawing/2014/main" id="{C8CDBE66-F3A8-9541-B4D7-BC7DAFCD0051}"/>
              </a:ext>
            </a:extLst>
          </p:cNvPr>
          <p:cNvSpPr txBox="1"/>
          <p:nvPr/>
        </p:nvSpPr>
        <p:spPr>
          <a:xfrm>
            <a:off x="6214175" y="1116034"/>
            <a:ext cx="2520280" cy="1107996"/>
          </a:xfrm>
          <a:prstGeom prst="rect">
            <a:avLst/>
          </a:prstGeom>
          <a:noFill/>
          <a:ln>
            <a:noFill/>
          </a:ln>
        </p:spPr>
        <p:txBody>
          <a:bodyPr wrap="square">
            <a:spAutoFit/>
          </a:bodyPr>
          <a:lstStyle/>
          <a:p>
            <a:pPr>
              <a:defRPr/>
            </a:pPr>
            <a:r>
              <a:rPr lang="fr-FR" sz="1800" b="1" dirty="0">
                <a:solidFill>
                  <a:schemeClr val="tx2"/>
                </a:solidFill>
                <a:latin typeface="+mn-lt"/>
                <a:ea typeface="+mn-ea"/>
              </a:rPr>
              <a:t>Référentiel</a:t>
            </a:r>
            <a:r>
              <a:rPr lang="fr-FR" sz="1600" dirty="0">
                <a:solidFill>
                  <a:schemeClr val="tx2"/>
                </a:solidFill>
                <a:latin typeface="+mn-lt"/>
                <a:ea typeface="+mn-ea"/>
              </a:rPr>
              <a:t>, Base de données des vulnérabilités découvertes dans les produits et logiciels connus </a:t>
            </a:r>
          </a:p>
        </p:txBody>
      </p:sp>
      <p:sp>
        <p:nvSpPr>
          <p:cNvPr id="14" name="ZoneTexte 13">
            <a:extLst>
              <a:ext uri="{FF2B5EF4-FFF2-40B4-BE49-F238E27FC236}">
                <a16:creationId xmlns:a16="http://schemas.microsoft.com/office/drawing/2014/main" id="{6FAD2EF7-A37A-364F-9608-6670FDD83FEE}"/>
              </a:ext>
            </a:extLst>
          </p:cNvPr>
          <p:cNvSpPr txBox="1"/>
          <p:nvPr/>
        </p:nvSpPr>
        <p:spPr>
          <a:xfrm>
            <a:off x="6214175" y="4395531"/>
            <a:ext cx="2318266" cy="1138773"/>
          </a:xfrm>
          <a:prstGeom prst="rect">
            <a:avLst/>
          </a:prstGeom>
          <a:noFill/>
          <a:ln>
            <a:noFill/>
          </a:ln>
        </p:spPr>
        <p:txBody>
          <a:bodyPr wrap="square">
            <a:spAutoFit/>
          </a:bodyPr>
          <a:lstStyle/>
          <a:p>
            <a:pPr>
              <a:defRPr/>
            </a:pPr>
            <a:r>
              <a:rPr lang="fr-FR" sz="2000" b="1" dirty="0">
                <a:solidFill>
                  <a:schemeClr val="tx2"/>
                </a:solidFill>
                <a:latin typeface="+mn-lt"/>
                <a:ea typeface="+mn-ea"/>
              </a:rPr>
              <a:t>Base</a:t>
            </a:r>
            <a:r>
              <a:rPr lang="fr-FR" sz="1600" dirty="0">
                <a:solidFill>
                  <a:schemeClr val="tx2"/>
                </a:solidFill>
                <a:latin typeface="+mn-lt"/>
                <a:ea typeface="+mn-ea"/>
              </a:rPr>
              <a:t> de référence des sources et origine des fragilités, vulnérabilités informatiques</a:t>
            </a:r>
          </a:p>
        </p:txBody>
      </p:sp>
    </p:spTree>
    <p:extLst>
      <p:ext uri="{BB962C8B-B14F-4D97-AF65-F5344CB8AC3E}">
        <p14:creationId xmlns:p14="http://schemas.microsoft.com/office/powerpoint/2010/main" val="2605905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txBox="1">
            <a:spLocks/>
          </p:cNvSpPr>
          <p:nvPr/>
        </p:nvSpPr>
        <p:spPr>
          <a:xfrm>
            <a:off x="1438597" y="-1611560"/>
            <a:ext cx="4678165" cy="1355587"/>
          </a:xfrm>
          <a:prstGeom prst="rect">
            <a:avLst/>
          </a:prstGeom>
        </p:spPr>
        <p:txBody>
          <a:bodyPr/>
          <a:lstStyle>
            <a:lvl1pPr algn="l" rtl="0" eaLnBrk="0" fontAlgn="base" hangingPunct="0">
              <a:spcBef>
                <a:spcPct val="0"/>
              </a:spcBef>
              <a:spcAft>
                <a:spcPct val="0"/>
              </a:spcAft>
              <a:defRPr sz="2000" kern="1200">
                <a:solidFill>
                  <a:srgbClr val="C00000"/>
                </a:solidFill>
                <a:latin typeface="Arial Black" pitchFamily="34" charset="0"/>
                <a:ea typeface="ＭＳ Ｐゴシック" charset="0"/>
                <a:cs typeface="+mj-cs"/>
              </a:defRPr>
            </a:lvl1pPr>
            <a:lvl2pPr algn="l" rtl="0" eaLnBrk="0" fontAlgn="base" hangingPunct="0">
              <a:spcBef>
                <a:spcPct val="0"/>
              </a:spcBef>
              <a:spcAft>
                <a:spcPct val="0"/>
              </a:spcAft>
              <a:defRPr sz="2000">
                <a:solidFill>
                  <a:srgbClr val="C00000"/>
                </a:solidFill>
                <a:latin typeface="Arial Black" pitchFamily="34" charset="0"/>
                <a:ea typeface="ＭＳ Ｐゴシック" charset="0"/>
              </a:defRPr>
            </a:lvl2pPr>
            <a:lvl3pPr algn="l" rtl="0" eaLnBrk="0" fontAlgn="base" hangingPunct="0">
              <a:spcBef>
                <a:spcPct val="0"/>
              </a:spcBef>
              <a:spcAft>
                <a:spcPct val="0"/>
              </a:spcAft>
              <a:defRPr sz="2000">
                <a:solidFill>
                  <a:srgbClr val="C00000"/>
                </a:solidFill>
                <a:latin typeface="Arial Black" pitchFamily="34" charset="0"/>
                <a:ea typeface="ＭＳ Ｐゴシック" charset="0"/>
              </a:defRPr>
            </a:lvl3pPr>
            <a:lvl4pPr algn="l" rtl="0" eaLnBrk="0" fontAlgn="base" hangingPunct="0">
              <a:spcBef>
                <a:spcPct val="0"/>
              </a:spcBef>
              <a:spcAft>
                <a:spcPct val="0"/>
              </a:spcAft>
              <a:defRPr sz="2000">
                <a:solidFill>
                  <a:srgbClr val="C00000"/>
                </a:solidFill>
                <a:latin typeface="Arial Black" pitchFamily="34" charset="0"/>
                <a:ea typeface="ＭＳ Ｐゴシック" charset="0"/>
              </a:defRPr>
            </a:lvl4pPr>
            <a:lvl5pPr algn="l" rtl="0" eaLnBrk="0" fontAlgn="base" hangingPunct="0">
              <a:spcBef>
                <a:spcPct val="0"/>
              </a:spcBef>
              <a:spcAft>
                <a:spcPct val="0"/>
              </a:spcAft>
              <a:defRPr sz="2000">
                <a:solidFill>
                  <a:srgbClr val="C00000"/>
                </a:solidFill>
                <a:latin typeface="Arial Black" pitchFamily="34" charset="0"/>
                <a:ea typeface="ＭＳ Ｐゴシック" charset="0"/>
              </a:defRPr>
            </a:lvl5pPr>
            <a:lvl6pPr marL="457200" algn="l" rtl="0" fontAlgn="base">
              <a:spcBef>
                <a:spcPct val="0"/>
              </a:spcBef>
              <a:spcAft>
                <a:spcPct val="0"/>
              </a:spcAft>
              <a:defRPr sz="2800">
                <a:solidFill>
                  <a:srgbClr val="A6A6A6"/>
                </a:solidFill>
                <a:latin typeface="Arial Black" pitchFamily="34" charset="0"/>
              </a:defRPr>
            </a:lvl6pPr>
            <a:lvl7pPr marL="914400" algn="l" rtl="0" fontAlgn="base">
              <a:spcBef>
                <a:spcPct val="0"/>
              </a:spcBef>
              <a:spcAft>
                <a:spcPct val="0"/>
              </a:spcAft>
              <a:defRPr sz="2800">
                <a:solidFill>
                  <a:srgbClr val="A6A6A6"/>
                </a:solidFill>
                <a:latin typeface="Arial Black" pitchFamily="34" charset="0"/>
              </a:defRPr>
            </a:lvl7pPr>
            <a:lvl8pPr marL="1371600" algn="l" rtl="0" fontAlgn="base">
              <a:spcBef>
                <a:spcPct val="0"/>
              </a:spcBef>
              <a:spcAft>
                <a:spcPct val="0"/>
              </a:spcAft>
              <a:defRPr sz="2800">
                <a:solidFill>
                  <a:srgbClr val="A6A6A6"/>
                </a:solidFill>
                <a:latin typeface="Arial Black" pitchFamily="34" charset="0"/>
              </a:defRPr>
            </a:lvl8pPr>
            <a:lvl9pPr marL="1828800" algn="l" rtl="0" fontAlgn="base">
              <a:spcBef>
                <a:spcPct val="0"/>
              </a:spcBef>
              <a:spcAft>
                <a:spcPct val="0"/>
              </a:spcAft>
              <a:defRPr sz="2800">
                <a:solidFill>
                  <a:srgbClr val="A6A6A6"/>
                </a:solidFill>
                <a:latin typeface="Arial Black" pitchFamily="34" charset="0"/>
              </a:defRPr>
            </a:lvl9pPr>
          </a:lstStyle>
          <a:p>
            <a:pPr algn="ctr"/>
            <a:r>
              <a:rPr lang="fr-FR" sz="1800" dirty="0"/>
              <a:t>Stratégie de </a:t>
            </a:r>
            <a:br>
              <a:rPr lang="fr-FR" sz="1800" dirty="0"/>
            </a:br>
            <a:r>
              <a:rPr lang="fr-FR" sz="1800" dirty="0"/>
              <a:t>Cyberdéfense  &amp; SECOPS dans le maintien en condition de sécurité</a:t>
            </a:r>
            <a:br>
              <a:rPr lang="fr-FR" sz="1800" dirty="0"/>
            </a:br>
            <a:endParaRPr lang="fr-FR" sz="1800" dirty="0"/>
          </a:p>
        </p:txBody>
      </p:sp>
      <p:grpSp>
        <p:nvGrpSpPr>
          <p:cNvPr id="6" name="Groupe 5"/>
          <p:cNvGrpSpPr/>
          <p:nvPr/>
        </p:nvGrpSpPr>
        <p:grpSpPr>
          <a:xfrm>
            <a:off x="7315021" y="1208615"/>
            <a:ext cx="1550019" cy="4926595"/>
            <a:chOff x="9248360" y="867557"/>
            <a:chExt cx="1956850" cy="5700842"/>
          </a:xfrm>
        </p:grpSpPr>
        <p:sp>
          <p:nvSpPr>
            <p:cNvPr id="7" name="Rectangle 6"/>
            <p:cNvSpPr/>
            <p:nvPr/>
          </p:nvSpPr>
          <p:spPr>
            <a:xfrm>
              <a:off x="9248360" y="4708141"/>
              <a:ext cx="1955018" cy="1860258"/>
            </a:xfrm>
            <a:prstGeom prst="rect">
              <a:avLst/>
            </a:prstGeom>
            <a:solidFill>
              <a:srgbClr val="50B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Neutraliser</a:t>
              </a:r>
            </a:p>
            <a:p>
              <a:pPr algn="ctr"/>
              <a:r>
                <a:rPr lang="fr-FR" sz="1400" dirty="0">
                  <a:solidFill>
                    <a:schemeClr val="bg1"/>
                  </a:solidFill>
                </a:rPr>
                <a:t>les sources</a:t>
              </a:r>
            </a:p>
            <a:p>
              <a:pPr algn="ctr"/>
              <a:r>
                <a:rPr lang="fr-FR" sz="1400" dirty="0">
                  <a:solidFill>
                    <a:schemeClr val="bg1"/>
                  </a:solidFill>
                </a:rPr>
                <a:t>de menaces</a:t>
              </a:r>
            </a:p>
          </p:txBody>
        </p:sp>
        <p:sp>
          <p:nvSpPr>
            <p:cNvPr id="8" name="Rectangle 7"/>
            <p:cNvSpPr/>
            <p:nvPr/>
          </p:nvSpPr>
          <p:spPr>
            <a:xfrm>
              <a:off x="9250192" y="2758400"/>
              <a:ext cx="1955018" cy="180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Enquêter sur </a:t>
              </a:r>
            </a:p>
            <a:p>
              <a:pPr algn="ctr"/>
              <a:r>
                <a:rPr lang="fr-FR" sz="1400" dirty="0">
                  <a:solidFill>
                    <a:schemeClr val="bg1"/>
                  </a:solidFill>
                </a:rPr>
                <a:t>l’incident</a:t>
              </a:r>
            </a:p>
          </p:txBody>
        </p:sp>
        <p:sp>
          <p:nvSpPr>
            <p:cNvPr id="9" name="Rectangle 8"/>
            <p:cNvSpPr/>
            <p:nvPr/>
          </p:nvSpPr>
          <p:spPr>
            <a:xfrm>
              <a:off x="9250192" y="867557"/>
              <a:ext cx="1935968" cy="17698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Remédier et reconfigurer</a:t>
              </a:r>
            </a:p>
            <a:p>
              <a:pPr algn="ctr"/>
              <a:r>
                <a:rPr lang="fr-FR" sz="1400" dirty="0">
                  <a:solidFill>
                    <a:schemeClr val="bg1"/>
                  </a:solidFill>
                </a:rPr>
                <a:t>pour limiter</a:t>
              </a:r>
            </a:p>
            <a:p>
              <a:pPr algn="ctr"/>
              <a:r>
                <a:rPr lang="fr-FR" sz="1400" dirty="0">
                  <a:solidFill>
                    <a:schemeClr val="bg1"/>
                  </a:solidFill>
                </a:rPr>
                <a:t>l’impact</a:t>
              </a:r>
            </a:p>
          </p:txBody>
        </p:sp>
      </p:grpSp>
      <p:grpSp>
        <p:nvGrpSpPr>
          <p:cNvPr id="10" name="Groupe 9"/>
          <p:cNvGrpSpPr/>
          <p:nvPr/>
        </p:nvGrpSpPr>
        <p:grpSpPr>
          <a:xfrm>
            <a:off x="2543980" y="2852099"/>
            <a:ext cx="4679616" cy="1555537"/>
            <a:chOff x="2819400" y="972000"/>
            <a:chExt cx="6096000" cy="1800000"/>
          </a:xfrm>
        </p:grpSpPr>
        <p:sp>
          <p:nvSpPr>
            <p:cNvPr id="11" name="Rectangle 10"/>
            <p:cNvSpPr/>
            <p:nvPr/>
          </p:nvSpPr>
          <p:spPr>
            <a:xfrm>
              <a:off x="2819400" y="972000"/>
              <a:ext cx="1955017" cy="180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Surveiller</a:t>
              </a:r>
            </a:p>
            <a:p>
              <a:pPr algn="ctr"/>
              <a:r>
                <a:rPr lang="fr-FR" sz="1400" dirty="0">
                  <a:solidFill>
                    <a:schemeClr val="bg1"/>
                  </a:solidFill>
                </a:rPr>
                <a:t>les</a:t>
              </a:r>
            </a:p>
            <a:p>
              <a:pPr algn="ctr"/>
              <a:r>
                <a:rPr lang="fr-FR" sz="1400" dirty="0">
                  <a:solidFill>
                    <a:schemeClr val="bg1"/>
                  </a:solidFill>
                </a:rPr>
                <a:t>sources d’événements</a:t>
              </a:r>
            </a:p>
          </p:txBody>
        </p:sp>
        <p:sp>
          <p:nvSpPr>
            <p:cNvPr id="12" name="Rectangle 11"/>
            <p:cNvSpPr/>
            <p:nvPr/>
          </p:nvSpPr>
          <p:spPr>
            <a:xfrm>
              <a:off x="4876800" y="972000"/>
              <a:ext cx="1955017" cy="1800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Détecter</a:t>
              </a:r>
            </a:p>
            <a:p>
              <a:pPr algn="ctr"/>
              <a:r>
                <a:rPr lang="fr-FR" sz="1400" dirty="0">
                  <a:solidFill>
                    <a:schemeClr val="bg1"/>
                  </a:solidFill>
                </a:rPr>
                <a:t>des attaques dans les évènements</a:t>
              </a:r>
            </a:p>
          </p:txBody>
        </p:sp>
        <p:sp>
          <p:nvSpPr>
            <p:cNvPr id="13" name="Rectangle 12"/>
            <p:cNvSpPr/>
            <p:nvPr/>
          </p:nvSpPr>
          <p:spPr>
            <a:xfrm>
              <a:off x="6960383" y="972000"/>
              <a:ext cx="1955017"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Alerter en fonction de l’impact</a:t>
              </a:r>
            </a:p>
          </p:txBody>
        </p:sp>
      </p:grpSp>
      <p:sp>
        <p:nvSpPr>
          <p:cNvPr id="14" name="ZoneTexte 13"/>
          <p:cNvSpPr txBox="1"/>
          <p:nvPr/>
        </p:nvSpPr>
        <p:spPr>
          <a:xfrm rot="16200000">
            <a:off x="-853215" y="4459887"/>
            <a:ext cx="3073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PROTEGER</a:t>
            </a:r>
            <a:r>
              <a:rPr lang="fr-FR" sz="1600" dirty="0">
                <a:solidFill>
                  <a:schemeClr val="bg1">
                    <a:lumMod val="50000"/>
                  </a:schemeClr>
                </a:solidFill>
                <a:latin typeface="Arial" panose="020B0604020202020204" pitchFamily="34" charset="0"/>
                <a:cs typeface="Arial" panose="020B0604020202020204" pitchFamily="34" charset="0"/>
              </a:rPr>
              <a:t> SES ESSENTIELS</a:t>
            </a:r>
          </a:p>
        </p:txBody>
      </p:sp>
      <p:sp>
        <p:nvSpPr>
          <p:cNvPr id="15" name="ZoneTexte 14"/>
          <p:cNvSpPr txBox="1"/>
          <p:nvPr/>
        </p:nvSpPr>
        <p:spPr>
          <a:xfrm>
            <a:off x="3785976" y="1811982"/>
            <a:ext cx="2480359"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DEFENDRE</a:t>
            </a:r>
            <a:r>
              <a:rPr lang="fr-FR" sz="1600" dirty="0">
                <a:solidFill>
                  <a:schemeClr val="bg1">
                    <a:lumMod val="50000"/>
                  </a:schemeClr>
                </a:solidFill>
                <a:latin typeface="Arial" panose="020B0604020202020204" pitchFamily="34" charset="0"/>
                <a:cs typeface="Arial" panose="020B0604020202020204" pitchFamily="34" charset="0"/>
              </a:rPr>
              <a:t> LES ACTIFS</a:t>
            </a:r>
          </a:p>
        </p:txBody>
      </p:sp>
      <p:grpSp>
        <p:nvGrpSpPr>
          <p:cNvPr id="16" name="Groupe 15"/>
          <p:cNvGrpSpPr/>
          <p:nvPr/>
        </p:nvGrpSpPr>
        <p:grpSpPr>
          <a:xfrm>
            <a:off x="899592" y="1136607"/>
            <a:ext cx="1566248" cy="5004682"/>
            <a:chOff x="870203" y="972000"/>
            <a:chExt cx="1860262" cy="5603612"/>
          </a:xfrm>
        </p:grpSpPr>
        <p:sp>
          <p:nvSpPr>
            <p:cNvPr id="17" name="Rectangle 16"/>
            <p:cNvSpPr/>
            <p:nvPr/>
          </p:nvSpPr>
          <p:spPr>
            <a:xfrm>
              <a:off x="870204" y="2889026"/>
              <a:ext cx="1860261" cy="1741693"/>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Repérer et suivre</a:t>
              </a:r>
            </a:p>
            <a:p>
              <a:pPr algn="ctr"/>
              <a:r>
                <a:rPr lang="fr-FR" sz="1400" dirty="0">
                  <a:solidFill>
                    <a:schemeClr val="bg1"/>
                  </a:solidFill>
                </a:rPr>
                <a:t>ses </a:t>
              </a:r>
            </a:p>
            <a:p>
              <a:pPr algn="ctr"/>
              <a:r>
                <a:rPr lang="fr-FR" sz="1400" dirty="0">
                  <a:solidFill>
                    <a:schemeClr val="bg1"/>
                  </a:solidFill>
                </a:rPr>
                <a:t>fragilités</a:t>
              </a:r>
            </a:p>
          </p:txBody>
        </p:sp>
        <p:sp>
          <p:nvSpPr>
            <p:cNvPr id="18" name="Rectangle 17"/>
            <p:cNvSpPr/>
            <p:nvPr/>
          </p:nvSpPr>
          <p:spPr>
            <a:xfrm>
              <a:off x="870204" y="972000"/>
              <a:ext cx="1846813" cy="180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son écosystème</a:t>
              </a:r>
            </a:p>
            <a:p>
              <a:pPr algn="ctr"/>
              <a:r>
                <a:rPr lang="fr-FR" sz="1400" dirty="0">
                  <a:solidFill>
                    <a:schemeClr val="bg1"/>
                  </a:solidFill>
                </a:rPr>
                <a:t>digital</a:t>
              </a:r>
            </a:p>
          </p:txBody>
        </p:sp>
        <p:sp>
          <p:nvSpPr>
            <p:cNvPr id="19" name="Rectangle 18"/>
            <p:cNvSpPr/>
            <p:nvPr/>
          </p:nvSpPr>
          <p:spPr>
            <a:xfrm>
              <a:off x="870203" y="4775612"/>
              <a:ext cx="1860258" cy="180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bg1"/>
                  </a:solidFill>
                </a:rPr>
                <a:t>Identifier, caractériser</a:t>
              </a:r>
            </a:p>
            <a:p>
              <a:pPr algn="ctr"/>
              <a:r>
                <a:rPr lang="fr-FR" sz="1400" dirty="0">
                  <a:solidFill>
                    <a:schemeClr val="bg1"/>
                  </a:solidFill>
                </a:rPr>
                <a:t>les</a:t>
              </a:r>
            </a:p>
            <a:p>
              <a:pPr algn="ctr"/>
              <a:r>
                <a:rPr lang="fr-FR" sz="1400" dirty="0">
                  <a:solidFill>
                    <a:schemeClr val="bg1"/>
                  </a:solidFill>
                </a:rPr>
                <a:t>menaces</a:t>
              </a:r>
            </a:p>
          </p:txBody>
        </p:sp>
      </p:grpSp>
      <p:sp>
        <p:nvSpPr>
          <p:cNvPr id="20" name="ZoneTexte 19"/>
          <p:cNvSpPr txBox="1"/>
          <p:nvPr/>
        </p:nvSpPr>
        <p:spPr>
          <a:xfrm>
            <a:off x="548600" y="276435"/>
            <a:ext cx="2322624" cy="807913"/>
          </a:xfrm>
          <a:prstGeom prst="rect">
            <a:avLst/>
          </a:prstGeom>
          <a:noFill/>
        </p:spPr>
        <p:txBody>
          <a:bodyPr wrap="none" lIns="68580" tIns="34290" rIns="68580" bIns="34290" rtlCol="0">
            <a:spAutoFit/>
          </a:bodyPr>
          <a:lstStyle/>
          <a:p>
            <a:r>
              <a:rPr lang="fr-FR" dirty="0">
                <a:solidFill>
                  <a:srgbClr val="C00000"/>
                </a:solidFill>
                <a:latin typeface="Arial" panose="020B0604020202020204" pitchFamily="34" charset="0"/>
                <a:cs typeface="Arial" panose="020B0604020202020204" pitchFamily="34" charset="0"/>
              </a:rPr>
              <a:t>Je SURVEILLE </a:t>
            </a:r>
            <a:br>
              <a:rPr lang="fr-FR" dirty="0">
                <a:solidFill>
                  <a:srgbClr val="C00000"/>
                </a:solidFill>
                <a:latin typeface="Arial" panose="020B0604020202020204" pitchFamily="34" charset="0"/>
                <a:cs typeface="Arial" panose="020B0604020202020204" pitchFamily="34" charset="0"/>
              </a:rPr>
            </a:br>
            <a:r>
              <a:rPr lang="fr-FR" dirty="0">
                <a:solidFill>
                  <a:srgbClr val="C00000"/>
                </a:solidFill>
                <a:latin typeface="Arial" panose="020B0604020202020204" pitchFamily="34" charset="0"/>
                <a:cs typeface="Arial" panose="020B0604020202020204" pitchFamily="34" charset="0"/>
              </a:rPr>
              <a:t>mes  fragilités</a:t>
            </a:r>
          </a:p>
        </p:txBody>
      </p:sp>
      <p:sp>
        <p:nvSpPr>
          <p:cNvPr id="21" name="ZoneTexte 20"/>
          <p:cNvSpPr txBox="1"/>
          <p:nvPr/>
        </p:nvSpPr>
        <p:spPr>
          <a:xfrm>
            <a:off x="3185170" y="2176502"/>
            <a:ext cx="3247556" cy="438582"/>
          </a:xfrm>
          <a:prstGeom prst="rect">
            <a:avLst/>
          </a:prstGeom>
          <a:noFill/>
        </p:spPr>
        <p:txBody>
          <a:bodyPr wrap="none" lIns="68580" tIns="34290" rIns="68580" bIns="34290" rtlCol="0">
            <a:spAutoFit/>
          </a:bodyPr>
          <a:lstStyle/>
          <a:p>
            <a:r>
              <a:rPr lang="fr-FR" dirty="0">
                <a:solidFill>
                  <a:srgbClr val="002060"/>
                </a:solidFill>
                <a:latin typeface="Arial" panose="020B0604020202020204" pitchFamily="34" charset="0"/>
                <a:cs typeface="Arial" panose="020B0604020202020204" pitchFamily="34" charset="0"/>
              </a:rPr>
              <a:t>J’ALERTE sur menace</a:t>
            </a:r>
          </a:p>
        </p:txBody>
      </p:sp>
      <p:sp>
        <p:nvSpPr>
          <p:cNvPr id="22" name="ZoneTexte 21"/>
          <p:cNvSpPr txBox="1"/>
          <p:nvPr/>
        </p:nvSpPr>
        <p:spPr>
          <a:xfrm>
            <a:off x="7180572" y="351133"/>
            <a:ext cx="1587614" cy="623248"/>
          </a:xfrm>
          <a:prstGeom prst="rect">
            <a:avLst/>
          </a:prstGeom>
          <a:noFill/>
        </p:spPr>
        <p:txBody>
          <a:bodyPr wrap="none" lIns="68580" tIns="34290" rIns="68580" bIns="34290" rtlCol="0">
            <a:spAutoFit/>
          </a:bodyPr>
          <a:lstStyle/>
          <a:p>
            <a:pPr algn="ctr"/>
            <a:r>
              <a:rPr lang="fr-FR" sz="1800" dirty="0">
                <a:solidFill>
                  <a:srgbClr val="00B050"/>
                </a:solidFill>
                <a:latin typeface="Arial" panose="020B0604020202020204" pitchFamily="34" charset="0"/>
                <a:cs typeface="Arial" panose="020B0604020202020204" pitchFamily="34" charset="0"/>
              </a:rPr>
              <a:t>Je REPONDS</a:t>
            </a:r>
          </a:p>
          <a:p>
            <a:pPr algn="ctr"/>
            <a:r>
              <a:rPr lang="fr-FR" sz="1800" dirty="0">
                <a:solidFill>
                  <a:srgbClr val="00B050"/>
                </a:solidFill>
                <a:latin typeface="Arial" panose="020B0604020202020204" pitchFamily="34" charset="0"/>
                <a:cs typeface="Arial" panose="020B0604020202020204" pitchFamily="34" charset="0"/>
              </a:rPr>
              <a:t>aux incidents</a:t>
            </a:r>
          </a:p>
        </p:txBody>
      </p:sp>
      <p:sp>
        <p:nvSpPr>
          <p:cNvPr id="23" name="Rectangle 22"/>
          <p:cNvSpPr/>
          <p:nvPr/>
        </p:nvSpPr>
        <p:spPr>
          <a:xfrm>
            <a:off x="2554581" y="4526959"/>
            <a:ext cx="4655775" cy="9301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fr-FR" sz="1600" dirty="0">
                <a:solidFill>
                  <a:schemeClr val="bg1"/>
                </a:solidFill>
              </a:rPr>
              <a:t>S’entrainer</a:t>
            </a:r>
          </a:p>
        </p:txBody>
      </p:sp>
      <p:sp>
        <p:nvSpPr>
          <p:cNvPr id="24" name="ZoneTexte 23"/>
          <p:cNvSpPr txBox="1"/>
          <p:nvPr/>
        </p:nvSpPr>
        <p:spPr>
          <a:xfrm>
            <a:off x="3294368" y="6381328"/>
            <a:ext cx="3460884" cy="153888"/>
          </a:xfrm>
          <a:prstGeom prst="rect">
            <a:avLst/>
          </a:prstGeom>
        </p:spPr>
        <p:txBody>
          <a:bodyPr wrap="none" lIns="0" tIns="0" rIns="0" bIns="0" rtlCol="0">
            <a:spAutoFit/>
          </a:bodyPr>
          <a:lstStyle/>
          <a:p>
            <a:r>
              <a:rPr lang="fr-FR" sz="1000" dirty="0">
                <a:latin typeface="Arial" panose="020B0604020202020204" pitchFamily="34" charset="0"/>
                <a:cs typeface="Arial" panose="020B0604020202020204" pitchFamily="34" charset="0"/>
              </a:rPr>
              <a:t>© </a:t>
            </a:r>
            <a:r>
              <a:rPr lang="fr-FR" sz="1000" dirty="0" err="1">
                <a:latin typeface="Arial" panose="020B0604020202020204" pitchFamily="34" charset="0"/>
                <a:cs typeface="Arial" panose="020B0604020202020204" pitchFamily="34" charset="0"/>
              </a:rPr>
              <a:t>Eduf@actiion</a:t>
            </a:r>
            <a:r>
              <a:rPr lang="fr-FR" sz="1000" dirty="0">
                <a:latin typeface="Arial" panose="020B0604020202020204" pitchFamily="34" charset="0"/>
                <a:cs typeface="Arial" panose="020B0604020202020204" pitchFamily="34" charset="0"/>
              </a:rPr>
              <a:t> 2017 - Orange Cyberdefense LIOVAR Model</a:t>
            </a:r>
          </a:p>
        </p:txBody>
      </p:sp>
      <p:sp>
        <p:nvSpPr>
          <p:cNvPr id="25" name="ZoneTexte 24"/>
          <p:cNvSpPr txBox="1"/>
          <p:nvPr/>
        </p:nvSpPr>
        <p:spPr>
          <a:xfrm rot="16200000">
            <a:off x="6971477" y="3926175"/>
            <a:ext cx="4102598" cy="315471"/>
          </a:xfrm>
          <a:prstGeom prst="rect">
            <a:avLst/>
          </a:prstGeom>
          <a:noFill/>
        </p:spPr>
        <p:txBody>
          <a:bodyPr wrap="none" lIns="68580" tIns="34290" rIns="68580" bIns="34290" rtlCol="0">
            <a:spAutoFit/>
          </a:bodyPr>
          <a:lstStyle/>
          <a:p>
            <a:r>
              <a:rPr lang="fr-FR" sz="1600" b="1" dirty="0">
                <a:solidFill>
                  <a:schemeClr val="bg1">
                    <a:lumMod val="50000"/>
                  </a:schemeClr>
                </a:solidFill>
                <a:latin typeface="Arial" panose="020B0604020202020204" pitchFamily="34" charset="0"/>
                <a:cs typeface="Arial" panose="020B0604020202020204" pitchFamily="34" charset="0"/>
              </a:rPr>
              <a:t>MAINTENIR</a:t>
            </a:r>
            <a:r>
              <a:rPr lang="fr-FR" sz="1600" dirty="0">
                <a:solidFill>
                  <a:schemeClr val="bg1">
                    <a:lumMod val="50000"/>
                  </a:schemeClr>
                </a:solidFill>
                <a:latin typeface="Arial" panose="020B0604020202020204" pitchFamily="34" charset="0"/>
                <a:cs typeface="Arial" panose="020B0604020202020204" pitchFamily="34" charset="0"/>
              </a:rPr>
              <a:t> LA CONTINUITE D’ACTIVITE</a:t>
            </a:r>
          </a:p>
        </p:txBody>
      </p:sp>
    </p:spTree>
    <p:extLst>
      <p:ext uri="{BB962C8B-B14F-4D97-AF65-F5344CB8AC3E}">
        <p14:creationId xmlns:p14="http://schemas.microsoft.com/office/powerpoint/2010/main" val="2168688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41</a:t>
            </a:fld>
            <a:endParaRPr lang="en-US" dirty="0">
              <a:solidFill>
                <a:prstClr val="black">
                  <a:tint val="75000"/>
                </a:prstClr>
              </a:solidFill>
            </a:endParaRPr>
          </a:p>
        </p:txBody>
      </p:sp>
      <p:graphicFrame>
        <p:nvGraphicFramePr>
          <p:cNvPr id="5" name="Diagram 4" descr="Confidence Mechanisms, Cyber Attack Lifecycle, and Cybersecurity Workforce Roadmap Areas.">
            <a:extLst>
              <a:ext uri="{FF2B5EF4-FFF2-40B4-BE49-F238E27FC236}">
                <a16:creationId xmlns:a16="http://schemas.microsoft.com/office/drawing/2014/main" id="{AC508737-EBE5-486A-A2E9-7AEC2BFC77AC}"/>
              </a:ext>
            </a:extLst>
          </p:cNvPr>
          <p:cNvGraphicFramePr/>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8294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42</a:t>
            </a:fld>
            <a:endParaRPr lang="en-US" dirty="0">
              <a:solidFill>
                <a:prstClr val="black">
                  <a:tint val="75000"/>
                </a:prstClr>
              </a:solidFill>
            </a:endParaRPr>
          </a:p>
        </p:txBody>
      </p:sp>
      <p:graphicFrame>
        <p:nvGraphicFramePr>
          <p:cNvPr id="5" name="Diagram 4" descr="Cyber Supply Chain Risk Management, Federal Agency Cybersecurity Alignment, and Governance and Enterprise Risk Management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598152608"/>
              </p:ext>
            </p:extLst>
          </p:nvPr>
        </p:nvGraphicFramePr>
        <p:xfrm>
          <a:off x="1151325" y="1871369"/>
          <a:ext cx="684967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83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1800" dirty="0"/>
              <a:t>Roadmap Areas</a:t>
            </a:r>
            <a:endParaRPr lang="en-US" sz="12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43</a:t>
            </a:fld>
            <a:endParaRPr lang="en-US" dirty="0">
              <a:solidFill>
                <a:prstClr val="black">
                  <a:tint val="75000"/>
                </a:prstClr>
              </a:solidFill>
            </a:endParaRPr>
          </a:p>
        </p:txBody>
      </p:sp>
      <p:graphicFrame>
        <p:nvGraphicFramePr>
          <p:cNvPr id="5" name="Diagram 4" descr="Identity Management, International Aspects, Impacts, and Alignment, and Measuring Cybersecurity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196880911"/>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7840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58057" y="946900"/>
            <a:ext cx="6343650" cy="742619"/>
          </a:xfrm>
          <a:prstGeom prst="rect">
            <a:avLst/>
          </a:prstGeom>
        </p:spPr>
        <p:txBody>
          <a:bodyPr/>
          <a:lstStyle/>
          <a:p>
            <a:r>
              <a:rPr lang="en-US" sz="2400" dirty="0"/>
              <a:t>Roadmap Areas</a:t>
            </a:r>
            <a:endParaRPr lang="en-US" sz="1500" i="1" dirty="0"/>
          </a:p>
        </p:txBody>
      </p:sp>
      <p:sp>
        <p:nvSpPr>
          <p:cNvPr id="6" name="Slide Number Placeholder 4"/>
          <p:cNvSpPr>
            <a:spLocks noGrp="1"/>
          </p:cNvSpPr>
          <p:nvPr>
            <p:ph type="sldNum" sz="quarter" idx="4294967295"/>
          </p:nvPr>
        </p:nvSpPr>
        <p:spPr>
          <a:xfrm>
            <a:off x="7437389" y="5717766"/>
            <a:ext cx="1600200" cy="273844"/>
          </a:xfrm>
        </p:spPr>
        <p:txBody>
          <a:bodyPr/>
          <a:lstStyle/>
          <a:p>
            <a:pPr defTabSz="685800"/>
            <a:fld id="{C90B5FB4-1AE6-4CC4-B374-7CA8E5916470}" type="slidenum">
              <a:rPr lang="en-US" smtClean="0">
                <a:solidFill>
                  <a:prstClr val="black">
                    <a:tint val="75000"/>
                  </a:prstClr>
                </a:solidFill>
              </a:rPr>
              <a:pPr defTabSz="685800"/>
              <a:t>44</a:t>
            </a:fld>
            <a:endParaRPr lang="en-US" dirty="0">
              <a:solidFill>
                <a:prstClr val="black">
                  <a:tint val="75000"/>
                </a:prstClr>
              </a:solidFill>
            </a:endParaRPr>
          </a:p>
        </p:txBody>
      </p:sp>
      <p:graphicFrame>
        <p:nvGraphicFramePr>
          <p:cNvPr id="5" name="Diagram 4" descr="Privacy Engineering, Referencing Techniques, and Small Business Awareness and Resources Roadmap Areas.">
            <a:extLst>
              <a:ext uri="{FF2B5EF4-FFF2-40B4-BE49-F238E27FC236}">
                <a16:creationId xmlns:a16="http://schemas.microsoft.com/office/drawing/2014/main" id="{AC508737-EBE5-486A-A2E9-7AEC2BFC77AC}"/>
              </a:ext>
            </a:extLst>
          </p:cNvPr>
          <p:cNvGraphicFramePr/>
          <p:nvPr>
            <p:extLst>
              <p:ext uri="{D42A27DB-BD31-4B8C-83A1-F6EECF244321}">
                <p14:modId xmlns:p14="http://schemas.microsoft.com/office/powerpoint/2010/main" val="420778473"/>
              </p:ext>
            </p:extLst>
          </p:nvPr>
        </p:nvGraphicFramePr>
        <p:xfrm>
          <a:off x="1148443" y="1847101"/>
          <a:ext cx="684711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60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95092A5-E5D7-244E-9147-F532E2C9CBE4}"/>
              </a:ext>
            </a:extLst>
          </p:cNvPr>
          <p:cNvPicPr>
            <a:picLocks noChangeAspect="1"/>
          </p:cNvPicPr>
          <p:nvPr/>
        </p:nvPicPr>
        <p:blipFill>
          <a:blip r:embed="rId2">
            <a:duotone>
              <a:schemeClr val="bg2">
                <a:shade val="45000"/>
                <a:satMod val="135000"/>
              </a:schemeClr>
              <a:prstClr val="white"/>
            </a:duotone>
            <a:alphaModFix amt="5000"/>
            <a:extLst>
              <a:ext uri="{28A0092B-C50C-407E-A947-70E740481C1C}">
                <a14:useLocalDpi xmlns:a14="http://schemas.microsoft.com/office/drawing/2010/main" val="0"/>
              </a:ext>
            </a:extLst>
          </a:blip>
          <a:stretch>
            <a:fillRect/>
          </a:stretch>
        </p:blipFill>
        <p:spPr>
          <a:xfrm>
            <a:off x="6732240" y="1916832"/>
            <a:ext cx="3456384" cy="3456384"/>
          </a:xfrm>
          <a:prstGeom prst="rect">
            <a:avLst/>
          </a:prstGeom>
        </p:spPr>
      </p:pic>
      <p:sp>
        <p:nvSpPr>
          <p:cNvPr id="4" name="Rectangle 3">
            <a:extLst>
              <a:ext uri="{FF2B5EF4-FFF2-40B4-BE49-F238E27FC236}">
                <a16:creationId xmlns:a16="http://schemas.microsoft.com/office/drawing/2014/main" id="{DD07AFA6-93FC-274C-8976-B6B604858EB7}"/>
              </a:ext>
            </a:extLst>
          </p:cNvPr>
          <p:cNvSpPr/>
          <p:nvPr/>
        </p:nvSpPr>
        <p:spPr>
          <a:xfrm>
            <a:off x="-324544" y="0"/>
            <a:ext cx="13681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p>
        </p:txBody>
      </p:sp>
    </p:spTree>
    <p:extLst>
      <p:ext uri="{BB962C8B-B14F-4D97-AF65-F5344CB8AC3E}">
        <p14:creationId xmlns:p14="http://schemas.microsoft.com/office/powerpoint/2010/main" val="481500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3323411" y="2630378"/>
            <a:ext cx="6630633" cy="1045512"/>
            <a:chOff x="4111698" y="2011193"/>
            <a:chExt cx="6630633" cy="784133"/>
          </a:xfrm>
        </p:grpSpPr>
        <p:sp>
          <p:nvSpPr>
            <p:cNvPr id="7" name="ZoneTexte 6"/>
            <p:cNvSpPr txBox="1"/>
            <p:nvPr/>
          </p:nvSpPr>
          <p:spPr>
            <a:xfrm>
              <a:off x="5161636" y="2011193"/>
              <a:ext cx="5580695" cy="328936"/>
            </a:xfrm>
            <a:prstGeom prst="rect">
              <a:avLst/>
            </a:prstGeom>
            <a:noFill/>
          </p:spPr>
          <p:txBody>
            <a:bodyPr wrap="none" lIns="68580" tIns="34290" rIns="68580" bIns="34290" rtlCol="0">
              <a:spAutoFit/>
            </a:bodyPr>
            <a:lstStyle/>
            <a:p>
              <a:r>
                <a:rPr lang="fr-FR" sz="2400" dirty="0">
                  <a:latin typeface="Arial" panose="020B0604020202020204" pitchFamily="34" charset="0"/>
                  <a:cs typeface="Arial" panose="020B0604020202020204" pitchFamily="34" charset="0"/>
                </a:rPr>
                <a:t>Impact</a:t>
              </a:r>
              <a:r>
                <a:rPr lang="fr-FR" sz="1600" dirty="0">
                  <a:latin typeface="Arial" panose="020B0604020202020204" pitchFamily="34" charset="0"/>
                  <a:cs typeface="Arial" panose="020B0604020202020204" pitchFamily="34" charset="0"/>
                </a:rPr>
                <a:t>(Evènement, Entreprise) </a:t>
              </a:r>
              <a:r>
                <a:rPr lang="fr-FR" sz="2400" dirty="0">
                  <a:latin typeface="Arial" panose="020B0604020202020204" pitchFamily="34" charset="0"/>
                  <a:cs typeface="Arial" panose="020B0604020202020204" pitchFamily="34" charset="0"/>
                </a:rPr>
                <a:t>x </a:t>
              </a:r>
              <a:r>
                <a:rPr lang="fr-FR" sz="2400" dirty="0" err="1">
                  <a:latin typeface="Arial" panose="020B0604020202020204" pitchFamily="34" charset="0"/>
                  <a:cs typeface="Arial" panose="020B0604020202020204" pitchFamily="34" charset="0"/>
                </a:rPr>
                <a:t>Proba</a:t>
              </a:r>
              <a:r>
                <a:rPr lang="fr-FR" sz="1600" dirty="0">
                  <a:latin typeface="Arial" panose="020B0604020202020204" pitchFamily="34" charset="0"/>
                  <a:cs typeface="Arial" panose="020B0604020202020204" pitchFamily="34" charset="0"/>
                </a:rPr>
                <a:t>(Evènement)</a:t>
              </a:r>
            </a:p>
          </p:txBody>
        </p:sp>
        <p:sp>
          <p:nvSpPr>
            <p:cNvPr id="8" name="ZoneTexte 7"/>
            <p:cNvSpPr txBox="1"/>
            <p:nvPr/>
          </p:nvSpPr>
          <p:spPr>
            <a:xfrm>
              <a:off x="6812730" y="2466390"/>
              <a:ext cx="2278509" cy="328936"/>
            </a:xfrm>
            <a:prstGeom prst="rect">
              <a:avLst/>
            </a:prstGeom>
            <a:noFill/>
          </p:spPr>
          <p:txBody>
            <a:bodyPr wrap="none" lIns="68580" tIns="34290" rIns="68580" bIns="34290" rtlCol="0">
              <a:spAutoFit/>
            </a:bodyPr>
            <a:lstStyle/>
            <a:p>
              <a:r>
                <a:rPr lang="fr-FR" sz="2400" dirty="0">
                  <a:solidFill>
                    <a:schemeClr val="accent2"/>
                  </a:solidFill>
                  <a:latin typeface="Arial" panose="020B0604020202020204" pitchFamily="34" charset="0"/>
                  <a:cs typeface="Arial" panose="020B0604020202020204" pitchFamily="34" charset="0"/>
                </a:rPr>
                <a:t>Moyens</a:t>
              </a:r>
              <a:r>
                <a:rPr lang="fr-FR" sz="1600" dirty="0">
                  <a:solidFill>
                    <a:schemeClr val="accent2"/>
                  </a:solidFill>
                  <a:latin typeface="Arial" panose="020B0604020202020204" pitchFamily="34" charset="0"/>
                  <a:cs typeface="Arial" panose="020B0604020202020204" pitchFamily="34" charset="0"/>
                </a:rPr>
                <a:t>(Protection)</a:t>
              </a:r>
            </a:p>
          </p:txBody>
        </p:sp>
        <p:sp>
          <p:nvSpPr>
            <p:cNvPr id="9" name="ZoneTexte 8"/>
            <p:cNvSpPr txBox="1"/>
            <p:nvPr/>
          </p:nvSpPr>
          <p:spPr>
            <a:xfrm>
              <a:off x="4111698" y="2203202"/>
              <a:ext cx="1273426" cy="421269"/>
            </a:xfrm>
            <a:prstGeom prst="rect">
              <a:avLst/>
            </a:prstGeom>
            <a:noFill/>
          </p:spPr>
          <p:txBody>
            <a:bodyPr wrap="none" lIns="68580" tIns="34290" rIns="68580" bIns="34290" rtlCol="0">
              <a:spAutoFit/>
            </a:bodyPr>
            <a:lstStyle/>
            <a:p>
              <a:r>
                <a:rPr lang="fr-FR" sz="3200" b="1" dirty="0">
                  <a:latin typeface="Arial" panose="020B0604020202020204" pitchFamily="34" charset="0"/>
                  <a:cs typeface="Arial" panose="020B0604020202020204" pitchFamily="34" charset="0"/>
                </a:rPr>
                <a:t>R</a:t>
              </a:r>
              <a:r>
                <a:rPr lang="fr-FR" sz="1600" dirty="0">
                  <a:latin typeface="Arial" panose="020B0604020202020204" pitchFamily="34" charset="0"/>
                  <a:cs typeface="Arial" panose="020B0604020202020204" pitchFamily="34" charset="0"/>
                </a:rPr>
                <a:t>isque</a:t>
              </a:r>
              <a:r>
                <a:rPr lang="fr-FR" sz="2400" dirty="0">
                  <a:latin typeface="Arial" panose="020B0604020202020204" pitchFamily="34" charset="0"/>
                  <a:cs typeface="Arial" panose="020B0604020202020204" pitchFamily="34" charset="0"/>
                </a:rPr>
                <a:t> = </a:t>
              </a:r>
            </a:p>
          </p:txBody>
        </p:sp>
        <p:cxnSp>
          <p:nvCxnSpPr>
            <p:cNvPr id="10" name="Connecteur droit 9"/>
            <p:cNvCxnSpPr>
              <a:cxnSpLocks/>
            </p:cNvCxnSpPr>
            <p:nvPr/>
          </p:nvCxnSpPr>
          <p:spPr>
            <a:xfrm>
              <a:off x="5385124" y="2448142"/>
              <a:ext cx="50725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3" name="Tableau 12">
            <a:extLst>
              <a:ext uri="{FF2B5EF4-FFF2-40B4-BE49-F238E27FC236}">
                <a16:creationId xmlns:a16="http://schemas.microsoft.com/office/drawing/2014/main" id="{06E3BAA8-7C70-794E-A2C7-DB501F2153BF}"/>
              </a:ext>
            </a:extLst>
          </p:cNvPr>
          <p:cNvGraphicFramePr>
            <a:graphicFrameLocks noGrp="1"/>
          </p:cNvGraphicFramePr>
          <p:nvPr>
            <p:extLst>
              <p:ext uri="{D42A27DB-BD31-4B8C-83A1-F6EECF244321}">
                <p14:modId xmlns:p14="http://schemas.microsoft.com/office/powerpoint/2010/main" val="2422364957"/>
              </p:ext>
            </p:extLst>
          </p:nvPr>
        </p:nvGraphicFramePr>
        <p:xfrm>
          <a:off x="452983" y="2059344"/>
          <a:ext cx="2407950" cy="2026520"/>
        </p:xfrm>
        <a:graphic>
          <a:graphicData uri="http://schemas.openxmlformats.org/drawingml/2006/table">
            <a:tbl>
              <a:tblPr firstRow="1" bandRow="1">
                <a:tableStyleId>{5C22544A-7EE6-4342-B048-85BDC9FD1C3A}</a:tableStyleId>
              </a:tblPr>
              <a:tblGrid>
                <a:gridCol w="481590">
                  <a:extLst>
                    <a:ext uri="{9D8B030D-6E8A-4147-A177-3AD203B41FA5}">
                      <a16:colId xmlns:a16="http://schemas.microsoft.com/office/drawing/2014/main" val="1343482929"/>
                    </a:ext>
                  </a:extLst>
                </a:gridCol>
                <a:gridCol w="481590">
                  <a:extLst>
                    <a:ext uri="{9D8B030D-6E8A-4147-A177-3AD203B41FA5}">
                      <a16:colId xmlns:a16="http://schemas.microsoft.com/office/drawing/2014/main" val="3548716334"/>
                    </a:ext>
                  </a:extLst>
                </a:gridCol>
                <a:gridCol w="481590">
                  <a:extLst>
                    <a:ext uri="{9D8B030D-6E8A-4147-A177-3AD203B41FA5}">
                      <a16:colId xmlns:a16="http://schemas.microsoft.com/office/drawing/2014/main" val="3483224125"/>
                    </a:ext>
                  </a:extLst>
                </a:gridCol>
                <a:gridCol w="481590">
                  <a:extLst>
                    <a:ext uri="{9D8B030D-6E8A-4147-A177-3AD203B41FA5}">
                      <a16:colId xmlns:a16="http://schemas.microsoft.com/office/drawing/2014/main" val="1317769838"/>
                    </a:ext>
                  </a:extLst>
                </a:gridCol>
                <a:gridCol w="481590">
                  <a:extLst>
                    <a:ext uri="{9D8B030D-6E8A-4147-A177-3AD203B41FA5}">
                      <a16:colId xmlns:a16="http://schemas.microsoft.com/office/drawing/2014/main" val="113394524"/>
                    </a:ext>
                  </a:extLst>
                </a:gridCol>
              </a:tblGrid>
              <a:tr h="405304">
                <a:tc>
                  <a:txBody>
                    <a:bodyPr/>
                    <a:lstStyle/>
                    <a:p>
                      <a:pPr algn="ctr"/>
                      <a:r>
                        <a:rPr lang="fr-FR" sz="1400" b="1" dirty="0">
                          <a:solidFill>
                            <a:schemeClr val="accent2"/>
                          </a:solidFill>
                        </a:rPr>
                        <a:t>P/E</a:t>
                      </a:r>
                    </a:p>
                  </a:txBody>
                  <a:tcPr anchor="ctr">
                    <a:solidFill>
                      <a:schemeClr val="bg2"/>
                    </a:solidFill>
                  </a:tcPr>
                </a:tc>
                <a:tc>
                  <a:txBody>
                    <a:bodyPr/>
                    <a:lstStyle/>
                    <a:p>
                      <a:pPr algn="ctr"/>
                      <a:r>
                        <a:rPr lang="fr-FR" b="1" dirty="0">
                          <a:solidFill>
                            <a:schemeClr val="accent2"/>
                          </a:solidFill>
                        </a:rPr>
                        <a:t>1</a:t>
                      </a:r>
                    </a:p>
                  </a:txBody>
                  <a:tcPr anchor="ctr">
                    <a:solidFill>
                      <a:schemeClr val="bg2"/>
                    </a:solidFill>
                  </a:tcPr>
                </a:tc>
                <a:tc>
                  <a:txBody>
                    <a:bodyPr/>
                    <a:lstStyle/>
                    <a:p>
                      <a:pPr algn="ctr"/>
                      <a:r>
                        <a:rPr lang="fr-FR" b="1" dirty="0">
                          <a:solidFill>
                            <a:schemeClr val="accent2"/>
                          </a:solidFill>
                        </a:rPr>
                        <a:t>2</a:t>
                      </a:r>
                    </a:p>
                  </a:txBody>
                  <a:tcPr anchor="ctr">
                    <a:solidFill>
                      <a:schemeClr val="bg2"/>
                    </a:solidFill>
                  </a:tcPr>
                </a:tc>
                <a:tc>
                  <a:txBody>
                    <a:bodyPr/>
                    <a:lstStyle/>
                    <a:p>
                      <a:pPr algn="ctr"/>
                      <a:r>
                        <a:rPr lang="fr-FR" b="1" dirty="0">
                          <a:solidFill>
                            <a:schemeClr val="accent2"/>
                          </a:solidFill>
                        </a:rPr>
                        <a:t>3</a:t>
                      </a:r>
                    </a:p>
                  </a:txBody>
                  <a:tcPr anchor="ctr">
                    <a:solidFill>
                      <a:schemeClr val="bg2"/>
                    </a:solidFill>
                  </a:tcPr>
                </a:tc>
                <a:tc>
                  <a:txBody>
                    <a:bodyPr/>
                    <a:lstStyle/>
                    <a:p>
                      <a:pPr algn="ctr"/>
                      <a:r>
                        <a:rPr lang="fr-FR" b="1" dirty="0">
                          <a:solidFill>
                            <a:schemeClr val="accent2"/>
                          </a:solidFill>
                        </a:rPr>
                        <a:t>4</a:t>
                      </a:r>
                    </a:p>
                  </a:txBody>
                  <a:tcPr anchor="ctr">
                    <a:solidFill>
                      <a:schemeClr val="bg2"/>
                    </a:solidFill>
                  </a:tcPr>
                </a:tc>
                <a:extLst>
                  <a:ext uri="{0D108BD9-81ED-4DB2-BD59-A6C34878D82A}">
                    <a16:rowId xmlns:a16="http://schemas.microsoft.com/office/drawing/2014/main" val="336986054"/>
                  </a:ext>
                </a:extLst>
              </a:tr>
              <a:tr h="405304">
                <a:tc>
                  <a:txBody>
                    <a:bodyPr/>
                    <a:lstStyle/>
                    <a:p>
                      <a:pPr algn="ctr"/>
                      <a:r>
                        <a:rPr lang="fr-FR" b="1" dirty="0">
                          <a:solidFill>
                            <a:schemeClr val="accent2"/>
                          </a:solidFill>
                        </a:rPr>
                        <a:t>1</a:t>
                      </a:r>
                    </a:p>
                  </a:txBody>
                  <a:tcPr anchor="ctr">
                    <a:solidFill>
                      <a:schemeClr val="bg2"/>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35000"/>
                      </a:schemeClr>
                    </a:solidFill>
                  </a:tcPr>
                </a:tc>
                <a:extLst>
                  <a:ext uri="{0D108BD9-81ED-4DB2-BD59-A6C34878D82A}">
                    <a16:rowId xmlns:a16="http://schemas.microsoft.com/office/drawing/2014/main" val="3616119115"/>
                  </a:ext>
                </a:extLst>
              </a:tr>
              <a:tr h="405304">
                <a:tc>
                  <a:txBody>
                    <a:bodyPr/>
                    <a:lstStyle/>
                    <a:p>
                      <a:pPr algn="ctr"/>
                      <a:r>
                        <a:rPr lang="fr-FR" b="1" dirty="0">
                          <a:solidFill>
                            <a:schemeClr val="accent2"/>
                          </a:solidFill>
                        </a:rPr>
                        <a:t>2</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a:solidFill>
                          <a:schemeClr val="accent2"/>
                        </a:solidFill>
                      </a:endParaRPr>
                    </a:p>
                  </a:txBody>
                  <a:tcPr anchor="ctr">
                    <a:solidFill>
                      <a:schemeClr val="accent2">
                        <a:alpha val="53000"/>
                      </a:schemeClr>
                    </a:solidFill>
                  </a:tcPr>
                </a:tc>
                <a:extLst>
                  <a:ext uri="{0D108BD9-81ED-4DB2-BD59-A6C34878D82A}">
                    <a16:rowId xmlns:a16="http://schemas.microsoft.com/office/drawing/2014/main" val="3655136694"/>
                  </a:ext>
                </a:extLst>
              </a:tr>
              <a:tr h="405304">
                <a:tc>
                  <a:txBody>
                    <a:bodyPr/>
                    <a:lstStyle/>
                    <a:p>
                      <a:pPr algn="ctr"/>
                      <a:r>
                        <a:rPr lang="fr-FR" b="1" dirty="0">
                          <a:solidFill>
                            <a:schemeClr val="accent2"/>
                          </a:solidFill>
                        </a:rPr>
                        <a:t>3</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dirty="0">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alpha val="71000"/>
                      </a:schemeClr>
                    </a:solidFill>
                  </a:tcPr>
                </a:tc>
                <a:extLst>
                  <a:ext uri="{0D108BD9-81ED-4DB2-BD59-A6C34878D82A}">
                    <a16:rowId xmlns:a16="http://schemas.microsoft.com/office/drawing/2014/main" val="1370526804"/>
                  </a:ext>
                </a:extLst>
              </a:tr>
              <a:tr h="405304">
                <a:tc>
                  <a:txBody>
                    <a:bodyPr/>
                    <a:lstStyle/>
                    <a:p>
                      <a:pPr algn="ctr"/>
                      <a:r>
                        <a:rPr lang="fr-FR" b="1" dirty="0">
                          <a:solidFill>
                            <a:schemeClr val="accent2"/>
                          </a:solidFill>
                        </a:rPr>
                        <a:t>4</a:t>
                      </a:r>
                    </a:p>
                  </a:txBody>
                  <a:tcPr anchor="ctr">
                    <a:solidFill>
                      <a:schemeClr val="bg2"/>
                    </a:solidFill>
                  </a:tcPr>
                </a:tc>
                <a:tc>
                  <a:txBody>
                    <a:bodyPr/>
                    <a:lstStyle/>
                    <a:p>
                      <a:pPr algn="ctr"/>
                      <a:endParaRPr lang="fr-FR" b="1">
                        <a:solidFill>
                          <a:schemeClr val="accent2"/>
                        </a:solidFill>
                      </a:endParaRPr>
                    </a:p>
                  </a:txBody>
                  <a:tcPr anchor="ctr">
                    <a:solidFill>
                      <a:schemeClr val="accent2">
                        <a:alpha val="35000"/>
                      </a:schemeClr>
                    </a:solidFill>
                  </a:tcPr>
                </a:tc>
                <a:tc>
                  <a:txBody>
                    <a:bodyPr/>
                    <a:lstStyle/>
                    <a:p>
                      <a:pPr algn="ctr"/>
                      <a:endParaRPr lang="fr-FR" b="1">
                        <a:solidFill>
                          <a:schemeClr val="accent2"/>
                        </a:solidFill>
                      </a:endParaRPr>
                    </a:p>
                  </a:txBody>
                  <a:tcPr anchor="ctr">
                    <a:solidFill>
                      <a:schemeClr val="accent2">
                        <a:alpha val="53000"/>
                      </a:schemeClr>
                    </a:solidFill>
                  </a:tcPr>
                </a:tc>
                <a:tc>
                  <a:txBody>
                    <a:bodyPr/>
                    <a:lstStyle/>
                    <a:p>
                      <a:pPr algn="ctr"/>
                      <a:endParaRPr lang="fr-FR" b="1" dirty="0">
                        <a:solidFill>
                          <a:schemeClr val="accent2"/>
                        </a:solidFill>
                      </a:endParaRPr>
                    </a:p>
                  </a:txBody>
                  <a:tcPr anchor="ctr">
                    <a:solidFill>
                      <a:schemeClr val="accent2">
                        <a:alpha val="71000"/>
                      </a:schemeClr>
                    </a:solidFill>
                  </a:tcPr>
                </a:tc>
                <a:tc>
                  <a:txBody>
                    <a:bodyPr/>
                    <a:lstStyle/>
                    <a:p>
                      <a:pPr algn="ctr"/>
                      <a:endParaRPr lang="fr-FR" b="1" dirty="0">
                        <a:solidFill>
                          <a:schemeClr val="accent2"/>
                        </a:solidFill>
                      </a:endParaRPr>
                    </a:p>
                  </a:txBody>
                  <a:tcPr anchor="ctr">
                    <a:solidFill>
                      <a:schemeClr val="accent2"/>
                    </a:solidFill>
                  </a:tcPr>
                </a:tc>
                <a:extLst>
                  <a:ext uri="{0D108BD9-81ED-4DB2-BD59-A6C34878D82A}">
                    <a16:rowId xmlns:a16="http://schemas.microsoft.com/office/drawing/2014/main" val="603861455"/>
                  </a:ext>
                </a:extLst>
              </a:tr>
            </a:tbl>
          </a:graphicData>
        </a:graphic>
      </p:graphicFrame>
      <p:sp>
        <p:nvSpPr>
          <p:cNvPr id="14" name="ZoneTexte 13">
            <a:extLst>
              <a:ext uri="{FF2B5EF4-FFF2-40B4-BE49-F238E27FC236}">
                <a16:creationId xmlns:a16="http://schemas.microsoft.com/office/drawing/2014/main" id="{F4D89385-EB34-1544-9F7E-762E41D16637}"/>
              </a:ext>
            </a:extLst>
          </p:cNvPr>
          <p:cNvSpPr txBox="1"/>
          <p:nvPr/>
        </p:nvSpPr>
        <p:spPr>
          <a:xfrm rot="16200000">
            <a:off x="-597477" y="3062655"/>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Impact</a:t>
            </a:r>
          </a:p>
        </p:txBody>
      </p:sp>
      <p:sp>
        <p:nvSpPr>
          <p:cNvPr id="15" name="ZoneTexte 14">
            <a:extLst>
              <a:ext uri="{FF2B5EF4-FFF2-40B4-BE49-F238E27FC236}">
                <a16:creationId xmlns:a16="http://schemas.microsoft.com/office/drawing/2014/main" id="{759BB10B-57F8-2C4E-8C77-FE452A36893C}"/>
              </a:ext>
            </a:extLst>
          </p:cNvPr>
          <p:cNvSpPr txBox="1"/>
          <p:nvPr/>
        </p:nvSpPr>
        <p:spPr>
          <a:xfrm>
            <a:off x="842941" y="1813123"/>
            <a:ext cx="1800200" cy="246221"/>
          </a:xfrm>
          <a:prstGeom prst="rect">
            <a:avLst/>
          </a:prstGeom>
        </p:spPr>
        <p:txBody>
          <a:bodyPr wrap="square" lIns="0" tIns="0" rIns="0" bIns="0" rtlCol="0">
            <a:spAutoFit/>
          </a:bodyPr>
          <a:lstStyle/>
          <a:p>
            <a:pPr algn="ctr"/>
            <a:r>
              <a:rPr lang="fr-FR" sz="1600" dirty="0">
                <a:solidFill>
                  <a:schemeClr val="accent2"/>
                </a:solidFill>
                <a:latin typeface="Helvetica 45 Light" panose="020B0403020202020204" pitchFamily="34" charset="0"/>
              </a:rPr>
              <a:t>Probabilité</a:t>
            </a:r>
          </a:p>
        </p:txBody>
      </p:sp>
      <p:sp>
        <p:nvSpPr>
          <p:cNvPr id="16" name="Titre 15">
            <a:extLst>
              <a:ext uri="{FF2B5EF4-FFF2-40B4-BE49-F238E27FC236}">
                <a16:creationId xmlns:a16="http://schemas.microsoft.com/office/drawing/2014/main" id="{6052748A-F03D-A04E-B328-B4A923C3EE75}"/>
              </a:ext>
            </a:extLst>
          </p:cNvPr>
          <p:cNvSpPr>
            <a:spLocks noGrp="1"/>
          </p:cNvSpPr>
          <p:nvPr>
            <p:ph type="title" idx="4294967295"/>
          </p:nvPr>
        </p:nvSpPr>
        <p:spPr/>
        <p:txBody>
          <a:bodyPr/>
          <a:lstStyle/>
          <a:p>
            <a:endParaRPr lang="fr-FR" dirty="0"/>
          </a:p>
        </p:txBody>
      </p:sp>
    </p:spTree>
    <p:extLst>
      <p:ext uri="{BB962C8B-B14F-4D97-AF65-F5344CB8AC3E}">
        <p14:creationId xmlns:p14="http://schemas.microsoft.com/office/powerpoint/2010/main" val="167212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01EF049-7601-0249-AA8A-BFE2DF30839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48064" y="620688"/>
            <a:ext cx="2870353" cy="2592288"/>
          </a:xfrm>
          <a:prstGeom prst="rect">
            <a:avLst/>
          </a:prstGeom>
        </p:spPr>
      </p:pic>
      <p:pic>
        <p:nvPicPr>
          <p:cNvPr id="4" name="Image 3">
            <a:extLst>
              <a:ext uri="{FF2B5EF4-FFF2-40B4-BE49-F238E27FC236}">
                <a16:creationId xmlns:a16="http://schemas.microsoft.com/office/drawing/2014/main" id="{CBF3161A-D00F-BE41-9DF6-1263BE0BFA5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115000"/>
                    </a14:imgEffect>
                    <a14:imgEffect>
                      <a14:brightnessContrast bright="-23000" contrast="4000"/>
                    </a14:imgEffect>
                  </a14:imgLayer>
                </a14:imgProps>
              </a:ext>
              <a:ext uri="{28A0092B-C50C-407E-A947-70E740481C1C}">
                <a14:useLocalDpi xmlns:a14="http://schemas.microsoft.com/office/drawing/2010/main" val="0"/>
              </a:ext>
            </a:extLst>
          </a:blip>
          <a:stretch>
            <a:fillRect/>
          </a:stretch>
        </p:blipFill>
        <p:spPr>
          <a:xfrm>
            <a:off x="1907704" y="1052736"/>
            <a:ext cx="2376264" cy="2792110"/>
          </a:xfrm>
          <a:prstGeom prst="rect">
            <a:avLst/>
          </a:prstGeom>
        </p:spPr>
      </p:pic>
    </p:spTree>
    <p:extLst>
      <p:ext uri="{BB962C8B-B14F-4D97-AF65-F5344CB8AC3E}">
        <p14:creationId xmlns:p14="http://schemas.microsoft.com/office/powerpoint/2010/main" val="365737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DF3F0-1962-5941-BE1F-F3B133C01933}"/>
              </a:ext>
            </a:extLst>
          </p:cNvPr>
          <p:cNvSpPr>
            <a:spLocks noGrp="1"/>
          </p:cNvSpPr>
          <p:nvPr>
            <p:ph type="title" idx="4294967295"/>
          </p:nvPr>
        </p:nvSpPr>
        <p:spPr/>
        <p:txBody>
          <a:bodyPr/>
          <a:lstStyle/>
          <a:p>
            <a:endParaRPr lang="fr-FR"/>
          </a:p>
        </p:txBody>
      </p:sp>
      <p:pic>
        <p:nvPicPr>
          <p:cNvPr id="9" name="Image 8" descr="Une image contenant rouge, lumière, assis, arrêt&#10;&#10;Description générée automatiquement">
            <a:extLst>
              <a:ext uri="{FF2B5EF4-FFF2-40B4-BE49-F238E27FC236}">
                <a16:creationId xmlns:a16="http://schemas.microsoft.com/office/drawing/2014/main" id="{FCFFBF40-0939-8744-9422-02E175849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3" y="1700808"/>
            <a:ext cx="8036093" cy="3888432"/>
          </a:xfrm>
          <a:prstGeom prst="rect">
            <a:avLst/>
          </a:prstGeom>
        </p:spPr>
      </p:pic>
      <p:sp>
        <p:nvSpPr>
          <p:cNvPr id="10" name="ZoneTexte 9">
            <a:extLst>
              <a:ext uri="{FF2B5EF4-FFF2-40B4-BE49-F238E27FC236}">
                <a16:creationId xmlns:a16="http://schemas.microsoft.com/office/drawing/2014/main" id="{D98488CB-A2FF-BB4C-9F90-2805FFCE489D}"/>
              </a:ext>
            </a:extLst>
          </p:cNvPr>
          <p:cNvSpPr txBox="1"/>
          <p:nvPr/>
        </p:nvSpPr>
        <p:spPr>
          <a:xfrm>
            <a:off x="1331640" y="2594984"/>
            <a:ext cx="2808312" cy="584775"/>
          </a:xfrm>
          <a:prstGeom prst="rect">
            <a:avLst/>
          </a:prstGeom>
          <a:noFill/>
        </p:spPr>
        <p:txBody>
          <a:bodyPr wrap="square" rtlCol="0">
            <a:spAutoFit/>
          </a:bodyPr>
          <a:lstStyle/>
          <a:p>
            <a:r>
              <a:rPr lang="fr-FR" sz="3200" b="1" dirty="0" err="1">
                <a:solidFill>
                  <a:schemeClr val="bg1"/>
                </a:solidFill>
                <a:latin typeface="+mn-lt"/>
              </a:rPr>
              <a:t>CyberDef</a:t>
            </a:r>
            <a:r>
              <a:rPr lang="fr-FR" sz="3200" b="1" dirty="0">
                <a:solidFill>
                  <a:schemeClr val="bg1"/>
                </a:solidFill>
                <a:latin typeface="+mn-lt"/>
              </a:rPr>
              <a:t> 101</a:t>
            </a:r>
          </a:p>
        </p:txBody>
      </p:sp>
      <p:pic>
        <p:nvPicPr>
          <p:cNvPr id="12" name="Image 11">
            <a:extLst>
              <a:ext uri="{FF2B5EF4-FFF2-40B4-BE49-F238E27FC236}">
                <a16:creationId xmlns:a16="http://schemas.microsoft.com/office/drawing/2014/main" id="{D8FF8538-BF94-EC41-9ADF-AE1F6C7D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988" y="3497080"/>
            <a:ext cx="1482452" cy="1482452"/>
          </a:xfrm>
          <a:prstGeom prst="rect">
            <a:avLst/>
          </a:prstGeom>
        </p:spPr>
      </p:pic>
    </p:spTree>
    <p:extLst>
      <p:ext uri="{BB962C8B-B14F-4D97-AF65-F5344CB8AC3E}">
        <p14:creationId xmlns:p14="http://schemas.microsoft.com/office/powerpoint/2010/main" val="85757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B6275-A7C6-274C-BA81-D024F5D35194}"/>
              </a:ext>
            </a:extLst>
          </p:cNvPr>
          <p:cNvSpPr>
            <a:spLocks noGrp="1"/>
          </p:cNvSpPr>
          <p:nvPr>
            <p:ph type="title" idx="4294967295"/>
          </p:nvPr>
        </p:nvSpPr>
        <p:spPr/>
        <p:txBody>
          <a:bodyPr/>
          <a:lstStyle/>
          <a:p>
            <a:endParaRPr lang="fr-FR" dirty="0"/>
          </a:p>
        </p:txBody>
      </p:sp>
      <p:sp>
        <p:nvSpPr>
          <p:cNvPr id="4" name="Bouée 3">
            <a:extLst>
              <a:ext uri="{FF2B5EF4-FFF2-40B4-BE49-F238E27FC236}">
                <a16:creationId xmlns:a16="http://schemas.microsoft.com/office/drawing/2014/main" id="{608199A1-D31C-CE4E-AABC-4F3BAA216160}"/>
              </a:ext>
            </a:extLst>
          </p:cNvPr>
          <p:cNvSpPr/>
          <p:nvPr/>
        </p:nvSpPr>
        <p:spPr>
          <a:xfrm>
            <a:off x="3551091" y="1577491"/>
            <a:ext cx="2396617" cy="2303010"/>
          </a:xfrm>
          <a:prstGeom prst="donut">
            <a:avLst>
              <a:gd name="adj" fmla="val 906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err="1">
              <a:solidFill>
                <a:schemeClr val="tx1"/>
              </a:solidFill>
            </a:endParaRPr>
          </a:p>
        </p:txBody>
      </p:sp>
      <p:sp>
        <p:nvSpPr>
          <p:cNvPr id="5" name="Rectangle à coins arrondis 12">
            <a:extLst>
              <a:ext uri="{FF2B5EF4-FFF2-40B4-BE49-F238E27FC236}">
                <a16:creationId xmlns:a16="http://schemas.microsoft.com/office/drawing/2014/main" id="{8F7AA12C-C824-2D4A-AA37-F8A2FB563ABF}"/>
              </a:ext>
            </a:extLst>
          </p:cNvPr>
          <p:cNvSpPr/>
          <p:nvPr/>
        </p:nvSpPr>
        <p:spPr>
          <a:xfrm>
            <a:off x="2993362" y="1481594"/>
            <a:ext cx="1606213" cy="67102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Vulnerability</a:t>
            </a:r>
            <a:r>
              <a:rPr lang="fr-FR" sz="1600" b="1" dirty="0">
                <a:solidFill>
                  <a:schemeClr val="bg1"/>
                </a:solidFill>
              </a:rPr>
              <a:t> Management</a:t>
            </a:r>
          </a:p>
        </p:txBody>
      </p:sp>
      <p:sp>
        <p:nvSpPr>
          <p:cNvPr id="6" name="Rectangle à coins arrondis 12">
            <a:extLst>
              <a:ext uri="{FF2B5EF4-FFF2-40B4-BE49-F238E27FC236}">
                <a16:creationId xmlns:a16="http://schemas.microsoft.com/office/drawing/2014/main" id="{25319CC3-EE8D-844E-8123-0AF89F21F5C1}"/>
              </a:ext>
            </a:extLst>
          </p:cNvPr>
          <p:cNvSpPr/>
          <p:nvPr/>
        </p:nvSpPr>
        <p:spPr>
          <a:xfrm>
            <a:off x="4943387" y="1483232"/>
            <a:ext cx="1606213" cy="671024"/>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bg1"/>
                </a:solidFill>
              </a:rPr>
              <a:t>Threat</a:t>
            </a:r>
            <a:r>
              <a:rPr lang="fr-FR" sz="1600" b="1" dirty="0">
                <a:solidFill>
                  <a:schemeClr val="bg1"/>
                </a:solidFill>
              </a:rPr>
              <a:t> Management</a:t>
            </a:r>
          </a:p>
        </p:txBody>
      </p:sp>
      <p:sp>
        <p:nvSpPr>
          <p:cNvPr id="7" name="Rectangle à coins arrondis 12">
            <a:extLst>
              <a:ext uri="{FF2B5EF4-FFF2-40B4-BE49-F238E27FC236}">
                <a16:creationId xmlns:a16="http://schemas.microsoft.com/office/drawing/2014/main" id="{A72B143A-E293-8F45-9D8D-C40634BBB2DD}"/>
              </a:ext>
            </a:extLst>
          </p:cNvPr>
          <p:cNvSpPr/>
          <p:nvPr/>
        </p:nvSpPr>
        <p:spPr>
          <a:xfrm>
            <a:off x="3946292" y="3216485"/>
            <a:ext cx="1606213" cy="759913"/>
          </a:xfrm>
          <a:prstGeom prst="roundRect">
            <a:avLst/>
          </a:prstGeom>
          <a:solidFill>
            <a:schemeClr val="tx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bg1"/>
                </a:solidFill>
              </a:rPr>
              <a:t>Incident Management</a:t>
            </a:r>
          </a:p>
        </p:txBody>
      </p:sp>
      <p:sp>
        <p:nvSpPr>
          <p:cNvPr id="8" name="Rectangle à coins arrondis 12">
            <a:extLst>
              <a:ext uri="{FF2B5EF4-FFF2-40B4-BE49-F238E27FC236}">
                <a16:creationId xmlns:a16="http://schemas.microsoft.com/office/drawing/2014/main" id="{E3FC2CC8-66F6-FD48-AFDE-AD1C353504F1}"/>
              </a:ext>
            </a:extLst>
          </p:cNvPr>
          <p:cNvSpPr/>
          <p:nvPr/>
        </p:nvSpPr>
        <p:spPr>
          <a:xfrm>
            <a:off x="3796468" y="4391490"/>
            <a:ext cx="1883227" cy="423709"/>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Incident </a:t>
            </a:r>
            <a:r>
              <a:rPr lang="fr-FR" sz="1600" b="1" dirty="0" err="1">
                <a:solidFill>
                  <a:schemeClr val="tx1"/>
                </a:solidFill>
              </a:rPr>
              <a:t>Response</a:t>
            </a:r>
            <a:endParaRPr lang="fr-FR" sz="1600" b="1" dirty="0">
              <a:solidFill>
                <a:schemeClr val="tx1"/>
              </a:solidFill>
            </a:endParaRPr>
          </a:p>
        </p:txBody>
      </p:sp>
      <p:sp>
        <p:nvSpPr>
          <p:cNvPr id="9" name="Rectangle à coins arrondis 12">
            <a:extLst>
              <a:ext uri="{FF2B5EF4-FFF2-40B4-BE49-F238E27FC236}">
                <a16:creationId xmlns:a16="http://schemas.microsoft.com/office/drawing/2014/main" id="{F7CD6485-6D75-084B-8EFC-9F67EB9276AC}"/>
              </a:ext>
            </a:extLst>
          </p:cNvPr>
          <p:cNvSpPr/>
          <p:nvPr/>
        </p:nvSpPr>
        <p:spPr>
          <a:xfrm>
            <a:off x="7266242" y="1049921"/>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Intelligence</a:t>
            </a:r>
          </a:p>
        </p:txBody>
      </p:sp>
      <p:sp>
        <p:nvSpPr>
          <p:cNvPr id="10" name="Rectangle à coins arrondis 12">
            <a:extLst>
              <a:ext uri="{FF2B5EF4-FFF2-40B4-BE49-F238E27FC236}">
                <a16:creationId xmlns:a16="http://schemas.microsoft.com/office/drawing/2014/main" id="{9AFACD94-5824-EE45-A85E-D358AC6438C5}"/>
              </a:ext>
            </a:extLst>
          </p:cNvPr>
          <p:cNvSpPr/>
          <p:nvPr/>
        </p:nvSpPr>
        <p:spPr>
          <a:xfrm>
            <a:off x="7266243" y="2002152"/>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Threat</a:t>
            </a:r>
            <a:r>
              <a:rPr lang="fr-FR" sz="1600" b="1" dirty="0">
                <a:solidFill>
                  <a:schemeClr val="tx1"/>
                </a:solidFill>
              </a:rPr>
              <a:t> </a:t>
            </a:r>
            <a:r>
              <a:rPr lang="fr-FR" sz="1600" b="1" dirty="0" err="1">
                <a:solidFill>
                  <a:schemeClr val="tx1"/>
                </a:solidFill>
              </a:rPr>
              <a:t>Detection</a:t>
            </a:r>
            <a:endParaRPr lang="fr-FR" sz="1600" b="1" dirty="0">
              <a:solidFill>
                <a:schemeClr val="tx1"/>
              </a:solidFill>
            </a:endParaRPr>
          </a:p>
        </p:txBody>
      </p:sp>
      <p:sp>
        <p:nvSpPr>
          <p:cNvPr id="11" name="Rectangle à coins arrondis 12">
            <a:extLst>
              <a:ext uri="{FF2B5EF4-FFF2-40B4-BE49-F238E27FC236}">
                <a16:creationId xmlns:a16="http://schemas.microsoft.com/office/drawing/2014/main" id="{C327C92D-991F-9B4A-82DE-4CBA9298E354}"/>
              </a:ext>
            </a:extLst>
          </p:cNvPr>
          <p:cNvSpPr/>
          <p:nvPr/>
        </p:nvSpPr>
        <p:spPr>
          <a:xfrm>
            <a:off x="1887761" y="2891500"/>
            <a:ext cx="1284036" cy="51143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Vulnerabilty</a:t>
            </a:r>
            <a:r>
              <a:rPr lang="fr-FR" sz="1200" b="1" dirty="0">
                <a:solidFill>
                  <a:schemeClr val="tx1"/>
                </a:solidFill>
              </a:rPr>
              <a:t> </a:t>
            </a:r>
            <a:r>
              <a:rPr lang="fr-FR" sz="1200" b="1" dirty="0" err="1">
                <a:solidFill>
                  <a:schemeClr val="tx1"/>
                </a:solidFill>
              </a:rPr>
              <a:t>Assesment</a:t>
            </a:r>
            <a:endParaRPr lang="fr-FR" sz="1200" b="1" dirty="0">
              <a:solidFill>
                <a:schemeClr val="tx1"/>
              </a:solidFill>
            </a:endParaRPr>
          </a:p>
        </p:txBody>
      </p:sp>
      <p:sp>
        <p:nvSpPr>
          <p:cNvPr id="12" name="Rectangle à coins arrondis 12">
            <a:extLst>
              <a:ext uri="{FF2B5EF4-FFF2-40B4-BE49-F238E27FC236}">
                <a16:creationId xmlns:a16="http://schemas.microsoft.com/office/drawing/2014/main" id="{077D15A8-C59B-7144-ADE1-1E9B900E2C1E}"/>
              </a:ext>
            </a:extLst>
          </p:cNvPr>
          <p:cNvSpPr/>
          <p:nvPr/>
        </p:nvSpPr>
        <p:spPr>
          <a:xfrm>
            <a:off x="683571" y="1988229"/>
            <a:ext cx="1606213" cy="511456"/>
          </a:xfrm>
          <a:prstGeom prst="roundRect">
            <a:avLst/>
          </a:prstGeom>
          <a:solidFill>
            <a:schemeClr val="tx2">
              <a:lumMod val="25000"/>
              <a:lumOff val="7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err="1">
                <a:solidFill>
                  <a:schemeClr val="tx1"/>
                </a:solidFill>
              </a:rPr>
              <a:t>Detection</a:t>
            </a:r>
            <a:endParaRPr lang="fr-FR" sz="1600" b="1" dirty="0">
              <a:solidFill>
                <a:schemeClr val="tx1"/>
              </a:solidFill>
            </a:endParaRPr>
          </a:p>
        </p:txBody>
      </p:sp>
      <p:sp>
        <p:nvSpPr>
          <p:cNvPr id="13" name="Rectangle à coins arrondis 12">
            <a:extLst>
              <a:ext uri="{FF2B5EF4-FFF2-40B4-BE49-F238E27FC236}">
                <a16:creationId xmlns:a16="http://schemas.microsoft.com/office/drawing/2014/main" id="{5895813F-9163-8140-BECC-A9420BAF7972}"/>
              </a:ext>
            </a:extLst>
          </p:cNvPr>
          <p:cNvSpPr/>
          <p:nvPr/>
        </p:nvSpPr>
        <p:spPr>
          <a:xfrm>
            <a:off x="683570" y="1046016"/>
            <a:ext cx="1606213" cy="511456"/>
          </a:xfrm>
          <a:prstGeom prst="roundRect">
            <a:avLst/>
          </a:prstGeom>
          <a:solidFill>
            <a:schemeClr val="bg1">
              <a:lumMod val="85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Vulnerability</a:t>
            </a:r>
            <a:endParaRPr lang="fr-FR" sz="1600" b="1" dirty="0">
              <a:solidFill>
                <a:schemeClr val="tx1"/>
              </a:solidFill>
            </a:endParaRPr>
          </a:p>
          <a:p>
            <a:pPr algn="ctr"/>
            <a:r>
              <a:rPr lang="fr-FR" sz="1600" b="1" dirty="0">
                <a:solidFill>
                  <a:schemeClr val="tx1"/>
                </a:solidFill>
              </a:rPr>
              <a:t>Intelligence</a:t>
            </a:r>
          </a:p>
        </p:txBody>
      </p:sp>
      <p:sp>
        <p:nvSpPr>
          <p:cNvPr id="14" name="Rectangle à coins arrondis 12">
            <a:extLst>
              <a:ext uri="{FF2B5EF4-FFF2-40B4-BE49-F238E27FC236}">
                <a16:creationId xmlns:a16="http://schemas.microsoft.com/office/drawing/2014/main" id="{E69C5A8C-5B29-CF44-9BB6-E8BEE7287A16}"/>
              </a:ext>
            </a:extLst>
          </p:cNvPr>
          <p:cNvSpPr/>
          <p:nvPr/>
        </p:nvSpPr>
        <p:spPr>
          <a:xfrm>
            <a:off x="3962201" y="2373599"/>
            <a:ext cx="1606213" cy="599981"/>
          </a:xfrm>
          <a:prstGeom prst="roundRect">
            <a:avLst/>
          </a:prstGeom>
          <a:solidFill>
            <a:schemeClr val="bg1">
              <a:lumMod val="9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rPr>
              <a:t>Crisis</a:t>
            </a:r>
            <a:endParaRPr lang="fr-FR" sz="1600" b="1" dirty="0">
              <a:solidFill>
                <a:schemeClr val="tx1"/>
              </a:solidFill>
            </a:endParaRPr>
          </a:p>
          <a:p>
            <a:pPr algn="ctr"/>
            <a:r>
              <a:rPr lang="fr-FR" sz="1600" b="1" dirty="0">
                <a:solidFill>
                  <a:schemeClr val="tx1"/>
                </a:solidFill>
              </a:rPr>
              <a:t>Management</a:t>
            </a:r>
          </a:p>
        </p:txBody>
      </p:sp>
      <p:sp>
        <p:nvSpPr>
          <p:cNvPr id="15" name="Rectangle à coins arrondis 12">
            <a:extLst>
              <a:ext uri="{FF2B5EF4-FFF2-40B4-BE49-F238E27FC236}">
                <a16:creationId xmlns:a16="http://schemas.microsoft.com/office/drawing/2014/main" id="{5305F65E-1484-5149-8C42-49851F72C90B}"/>
              </a:ext>
            </a:extLst>
          </p:cNvPr>
          <p:cNvSpPr/>
          <p:nvPr/>
        </p:nvSpPr>
        <p:spPr>
          <a:xfrm>
            <a:off x="6327002" y="3505066"/>
            <a:ext cx="1284037" cy="58548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p>
          <a:p>
            <a:pPr algn="ctr"/>
            <a:r>
              <a:rPr lang="fr-FR" sz="1200" b="1" dirty="0">
                <a:solidFill>
                  <a:schemeClr val="tx1"/>
                </a:solidFill>
              </a:rPr>
              <a:t>Neutralisation</a:t>
            </a:r>
          </a:p>
        </p:txBody>
      </p:sp>
      <p:sp>
        <p:nvSpPr>
          <p:cNvPr id="16" name="Rectangle à coins arrondis 12">
            <a:extLst>
              <a:ext uri="{FF2B5EF4-FFF2-40B4-BE49-F238E27FC236}">
                <a16:creationId xmlns:a16="http://schemas.microsoft.com/office/drawing/2014/main" id="{0582FE94-F34F-CD46-A0D3-0B47615ACBF9}"/>
              </a:ext>
            </a:extLst>
          </p:cNvPr>
          <p:cNvSpPr/>
          <p:nvPr/>
        </p:nvSpPr>
        <p:spPr>
          <a:xfrm>
            <a:off x="4098320" y="5120178"/>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Incident</a:t>
            </a:r>
            <a:br>
              <a:rPr lang="fr-FR" sz="1200" b="1" dirty="0">
                <a:solidFill>
                  <a:schemeClr val="tx1"/>
                </a:solidFill>
              </a:rPr>
            </a:br>
            <a:r>
              <a:rPr lang="fr-FR" sz="1200" b="1" dirty="0" err="1">
                <a:solidFill>
                  <a:schemeClr val="tx1"/>
                </a:solidFill>
              </a:rPr>
              <a:t>Analysis</a:t>
            </a:r>
            <a:endParaRPr lang="fr-FR" sz="1200" b="1" dirty="0">
              <a:solidFill>
                <a:schemeClr val="tx1"/>
              </a:solidFill>
            </a:endParaRPr>
          </a:p>
        </p:txBody>
      </p:sp>
      <p:cxnSp>
        <p:nvCxnSpPr>
          <p:cNvPr id="17" name="Connecteur en angle 16">
            <a:extLst>
              <a:ext uri="{FF2B5EF4-FFF2-40B4-BE49-F238E27FC236}">
                <a16:creationId xmlns:a16="http://schemas.microsoft.com/office/drawing/2014/main" id="{5005504A-012F-B942-BFA7-FC36C28D43E9}"/>
              </a:ext>
            </a:extLst>
          </p:cNvPr>
          <p:cNvCxnSpPr>
            <a:cxnSpLocks/>
            <a:stCxn id="6" idx="3"/>
            <a:endCxn id="9" idx="1"/>
          </p:cNvCxnSpPr>
          <p:nvPr/>
        </p:nvCxnSpPr>
        <p:spPr>
          <a:xfrm flipV="1">
            <a:off x="6549600" y="1305649"/>
            <a:ext cx="716642" cy="51309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Connecteur en angle 17">
            <a:extLst>
              <a:ext uri="{FF2B5EF4-FFF2-40B4-BE49-F238E27FC236}">
                <a16:creationId xmlns:a16="http://schemas.microsoft.com/office/drawing/2014/main" id="{E2C1428D-8C28-5145-B754-74F3696AE673}"/>
              </a:ext>
            </a:extLst>
          </p:cNvPr>
          <p:cNvCxnSpPr>
            <a:cxnSpLocks/>
            <a:stCxn id="6" idx="3"/>
            <a:endCxn id="10" idx="1"/>
          </p:cNvCxnSpPr>
          <p:nvPr/>
        </p:nvCxnSpPr>
        <p:spPr>
          <a:xfrm>
            <a:off x="6549600" y="1818744"/>
            <a:ext cx="716643" cy="439136"/>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eur en angle 18">
            <a:extLst>
              <a:ext uri="{FF2B5EF4-FFF2-40B4-BE49-F238E27FC236}">
                <a16:creationId xmlns:a16="http://schemas.microsoft.com/office/drawing/2014/main" id="{56B69F82-1ADB-7545-8F99-E432C34B4E16}"/>
              </a:ext>
            </a:extLst>
          </p:cNvPr>
          <p:cNvCxnSpPr>
            <a:cxnSpLocks/>
            <a:stCxn id="13" idx="1"/>
            <a:endCxn id="11" idx="1"/>
          </p:cNvCxnSpPr>
          <p:nvPr/>
        </p:nvCxnSpPr>
        <p:spPr>
          <a:xfrm rot="10800000" flipH="1" flipV="1">
            <a:off x="683569" y="1301744"/>
            <a:ext cx="1204191" cy="1845472"/>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en angle 19">
            <a:extLst>
              <a:ext uri="{FF2B5EF4-FFF2-40B4-BE49-F238E27FC236}">
                <a16:creationId xmlns:a16="http://schemas.microsoft.com/office/drawing/2014/main" id="{34D011E1-FA73-DE4F-A8C8-2A3ACD19C2D7}"/>
              </a:ext>
            </a:extLst>
          </p:cNvPr>
          <p:cNvCxnSpPr>
            <a:cxnSpLocks/>
            <a:stCxn id="5" idx="1"/>
            <a:endCxn id="13" idx="3"/>
          </p:cNvCxnSpPr>
          <p:nvPr/>
        </p:nvCxnSpPr>
        <p:spPr>
          <a:xfrm rot="10800000">
            <a:off x="2289784" y="1301744"/>
            <a:ext cx="703579" cy="515362"/>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Connecteur en angle 20">
            <a:extLst>
              <a:ext uri="{FF2B5EF4-FFF2-40B4-BE49-F238E27FC236}">
                <a16:creationId xmlns:a16="http://schemas.microsoft.com/office/drawing/2014/main" id="{A8A8F05F-5B29-FB4A-954C-4B3A39A008AB}"/>
              </a:ext>
            </a:extLst>
          </p:cNvPr>
          <p:cNvCxnSpPr>
            <a:cxnSpLocks/>
            <a:stCxn id="5" idx="1"/>
            <a:endCxn id="12" idx="3"/>
          </p:cNvCxnSpPr>
          <p:nvPr/>
        </p:nvCxnSpPr>
        <p:spPr>
          <a:xfrm rot="10800000" flipV="1">
            <a:off x="2289784" y="1817105"/>
            <a:ext cx="703578" cy="426851"/>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à coins arrondis 12">
            <a:extLst>
              <a:ext uri="{FF2B5EF4-FFF2-40B4-BE49-F238E27FC236}">
                <a16:creationId xmlns:a16="http://schemas.microsoft.com/office/drawing/2014/main" id="{7073D647-64EE-7D4A-B61C-D3A491517EB1}"/>
              </a:ext>
            </a:extLst>
          </p:cNvPr>
          <p:cNvSpPr/>
          <p:nvPr/>
        </p:nvSpPr>
        <p:spPr>
          <a:xfrm>
            <a:off x="6342909" y="2876708"/>
            <a:ext cx="1284036" cy="4491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Threat</a:t>
            </a:r>
            <a:r>
              <a:rPr lang="fr-FR" sz="1200" b="1" dirty="0">
                <a:solidFill>
                  <a:schemeClr val="tx1"/>
                </a:solidFill>
              </a:rPr>
              <a:t> </a:t>
            </a:r>
            <a:r>
              <a:rPr lang="fr-FR" sz="1200" b="1" dirty="0" err="1">
                <a:solidFill>
                  <a:schemeClr val="tx1"/>
                </a:solidFill>
              </a:rPr>
              <a:t>Hunting</a:t>
            </a:r>
            <a:endParaRPr lang="fr-FR" sz="1200" b="1" dirty="0">
              <a:solidFill>
                <a:schemeClr val="tx1"/>
              </a:solidFill>
            </a:endParaRPr>
          </a:p>
        </p:txBody>
      </p:sp>
      <p:cxnSp>
        <p:nvCxnSpPr>
          <p:cNvPr id="23" name="Connecteur en angle 22">
            <a:extLst>
              <a:ext uri="{FF2B5EF4-FFF2-40B4-BE49-F238E27FC236}">
                <a16:creationId xmlns:a16="http://schemas.microsoft.com/office/drawing/2014/main" id="{F4FAA416-5F70-4949-BEF6-D2628D9D3945}"/>
              </a:ext>
            </a:extLst>
          </p:cNvPr>
          <p:cNvCxnSpPr>
            <a:cxnSpLocks/>
            <a:stCxn id="12" idx="1"/>
            <a:endCxn id="11" idx="1"/>
          </p:cNvCxnSpPr>
          <p:nvPr/>
        </p:nvCxnSpPr>
        <p:spPr>
          <a:xfrm rot="10800000" flipH="1" flipV="1">
            <a:off x="683571" y="2243956"/>
            <a:ext cx="1204190" cy="903259"/>
          </a:xfrm>
          <a:prstGeom prst="bentConnector3">
            <a:avLst>
              <a:gd name="adj1" fmla="val -1898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en angle 23">
            <a:extLst>
              <a:ext uri="{FF2B5EF4-FFF2-40B4-BE49-F238E27FC236}">
                <a16:creationId xmlns:a16="http://schemas.microsoft.com/office/drawing/2014/main" id="{750F4024-28C5-734F-9C1A-12F57590BE6A}"/>
              </a:ext>
            </a:extLst>
          </p:cNvPr>
          <p:cNvCxnSpPr>
            <a:cxnSpLocks/>
            <a:stCxn id="9" idx="3"/>
            <a:endCxn id="22" idx="3"/>
          </p:cNvCxnSpPr>
          <p:nvPr/>
        </p:nvCxnSpPr>
        <p:spPr>
          <a:xfrm flipH="1">
            <a:off x="7626945" y="1305649"/>
            <a:ext cx="1245510" cy="1795659"/>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Connecteur en angle 24">
            <a:extLst>
              <a:ext uri="{FF2B5EF4-FFF2-40B4-BE49-F238E27FC236}">
                <a16:creationId xmlns:a16="http://schemas.microsoft.com/office/drawing/2014/main" id="{048C6566-F9DC-DB42-B372-7D312CD4F4F5}"/>
              </a:ext>
            </a:extLst>
          </p:cNvPr>
          <p:cNvCxnSpPr>
            <a:cxnSpLocks/>
            <a:stCxn id="10" idx="3"/>
            <a:endCxn id="22" idx="3"/>
          </p:cNvCxnSpPr>
          <p:nvPr/>
        </p:nvCxnSpPr>
        <p:spPr>
          <a:xfrm flipH="1">
            <a:off x="7626945" y="2257880"/>
            <a:ext cx="1245511" cy="843428"/>
          </a:xfrm>
          <a:prstGeom prst="bentConnector3">
            <a:avLst>
              <a:gd name="adj1" fmla="val -18354"/>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Rectangle à coins arrondis 12">
            <a:extLst>
              <a:ext uri="{FF2B5EF4-FFF2-40B4-BE49-F238E27FC236}">
                <a16:creationId xmlns:a16="http://schemas.microsoft.com/office/drawing/2014/main" id="{C6AC9C51-4F9A-0E4E-A97E-27F165F27199}"/>
              </a:ext>
            </a:extLst>
          </p:cNvPr>
          <p:cNvSpPr/>
          <p:nvPr/>
        </p:nvSpPr>
        <p:spPr>
          <a:xfrm>
            <a:off x="1887760" y="3585832"/>
            <a:ext cx="1284037" cy="589337"/>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Vulnerability</a:t>
            </a:r>
            <a:endParaRPr lang="fr-FR" sz="1200" b="1" dirty="0">
              <a:solidFill>
                <a:schemeClr val="tx1"/>
              </a:solidFill>
            </a:endParaRPr>
          </a:p>
          <a:p>
            <a:pPr algn="ctr"/>
            <a:r>
              <a:rPr lang="fr-FR" sz="1200" b="1" dirty="0" err="1">
                <a:solidFill>
                  <a:schemeClr val="tx1"/>
                </a:solidFill>
              </a:rPr>
              <a:t>Remediation</a:t>
            </a:r>
            <a:endParaRPr lang="fr-FR" sz="1200" b="1" dirty="0">
              <a:solidFill>
                <a:schemeClr val="tx1"/>
              </a:solidFill>
            </a:endParaRPr>
          </a:p>
        </p:txBody>
      </p:sp>
      <p:cxnSp>
        <p:nvCxnSpPr>
          <p:cNvPr id="27" name="Connecteur en angle 26">
            <a:extLst>
              <a:ext uri="{FF2B5EF4-FFF2-40B4-BE49-F238E27FC236}">
                <a16:creationId xmlns:a16="http://schemas.microsoft.com/office/drawing/2014/main" id="{A73751F3-8078-D34F-875D-2AB0A011934B}"/>
              </a:ext>
            </a:extLst>
          </p:cNvPr>
          <p:cNvCxnSpPr>
            <a:cxnSpLocks/>
            <a:stCxn id="8" idx="1"/>
            <a:endCxn id="26" idx="3"/>
          </p:cNvCxnSpPr>
          <p:nvPr/>
        </p:nvCxnSpPr>
        <p:spPr>
          <a:xfrm rot="10800000">
            <a:off x="3171798" y="3880501"/>
            <a:ext cx="624671" cy="72284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Connecteur en angle 27">
            <a:extLst>
              <a:ext uri="{FF2B5EF4-FFF2-40B4-BE49-F238E27FC236}">
                <a16:creationId xmlns:a16="http://schemas.microsoft.com/office/drawing/2014/main" id="{B0C6FC71-EBE3-784C-971F-61014F8C8885}"/>
              </a:ext>
            </a:extLst>
          </p:cNvPr>
          <p:cNvCxnSpPr>
            <a:cxnSpLocks/>
            <a:stCxn id="8" idx="3"/>
            <a:endCxn id="15" idx="1"/>
          </p:cNvCxnSpPr>
          <p:nvPr/>
        </p:nvCxnSpPr>
        <p:spPr>
          <a:xfrm flipV="1">
            <a:off x="5679695" y="3797811"/>
            <a:ext cx="647307" cy="805534"/>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avec flèche 28">
            <a:extLst>
              <a:ext uri="{FF2B5EF4-FFF2-40B4-BE49-F238E27FC236}">
                <a16:creationId xmlns:a16="http://schemas.microsoft.com/office/drawing/2014/main" id="{14FF0564-C305-544B-AC91-2A070273AB7C}"/>
              </a:ext>
            </a:extLst>
          </p:cNvPr>
          <p:cNvCxnSpPr>
            <a:cxnSpLocks/>
            <a:stCxn id="8" idx="2"/>
            <a:endCxn id="16" idx="0"/>
          </p:cNvCxnSpPr>
          <p:nvPr/>
        </p:nvCxnSpPr>
        <p:spPr>
          <a:xfrm>
            <a:off x="4738082" y="4815199"/>
            <a:ext cx="11316" cy="304979"/>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Connecteur droit avec flèche 29">
            <a:extLst>
              <a:ext uri="{FF2B5EF4-FFF2-40B4-BE49-F238E27FC236}">
                <a16:creationId xmlns:a16="http://schemas.microsoft.com/office/drawing/2014/main" id="{1679237C-93F3-214A-800B-63ECBBD0770D}"/>
              </a:ext>
            </a:extLst>
          </p:cNvPr>
          <p:cNvCxnSpPr>
            <a:cxnSpLocks/>
            <a:stCxn id="7" idx="2"/>
            <a:endCxn id="8" idx="0"/>
          </p:cNvCxnSpPr>
          <p:nvPr/>
        </p:nvCxnSpPr>
        <p:spPr>
          <a:xfrm flipH="1">
            <a:off x="4738082" y="3976398"/>
            <a:ext cx="11317" cy="415092"/>
          </a:xfrm>
          <a:prstGeom prst="straightConnector1">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1" name="Rectangle à coins arrondis 12">
            <a:extLst>
              <a:ext uri="{FF2B5EF4-FFF2-40B4-BE49-F238E27FC236}">
                <a16:creationId xmlns:a16="http://schemas.microsoft.com/office/drawing/2014/main" id="{FA738EB4-2700-E94F-96A4-037513A2D2B1}"/>
              </a:ext>
            </a:extLst>
          </p:cNvPr>
          <p:cNvSpPr/>
          <p:nvPr/>
        </p:nvSpPr>
        <p:spPr>
          <a:xfrm>
            <a:off x="1869641" y="5549923"/>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a:solidFill>
                  <a:schemeClr val="tx1"/>
                </a:solidFill>
              </a:rPr>
              <a:t>Forensic</a:t>
            </a:r>
            <a:endParaRPr lang="fr-FR" sz="1200" b="1" dirty="0">
              <a:solidFill>
                <a:schemeClr val="tx1"/>
              </a:solidFill>
            </a:endParaRPr>
          </a:p>
        </p:txBody>
      </p:sp>
      <p:sp>
        <p:nvSpPr>
          <p:cNvPr id="32" name="Rectangle à coins arrondis 12">
            <a:extLst>
              <a:ext uri="{FF2B5EF4-FFF2-40B4-BE49-F238E27FC236}">
                <a16:creationId xmlns:a16="http://schemas.microsoft.com/office/drawing/2014/main" id="{A224F689-5398-7346-BF8E-D90ABDCABDB0}"/>
              </a:ext>
            </a:extLst>
          </p:cNvPr>
          <p:cNvSpPr/>
          <p:nvPr/>
        </p:nvSpPr>
        <p:spPr>
          <a:xfrm>
            <a:off x="6308883" y="5562036"/>
            <a:ext cx="1302156" cy="524122"/>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rPr>
              <a:t>Malware </a:t>
            </a:r>
            <a:r>
              <a:rPr lang="fr-FR" sz="1200" b="1" dirty="0" err="1">
                <a:solidFill>
                  <a:schemeClr val="tx1"/>
                </a:solidFill>
              </a:rPr>
              <a:t>Analysis</a:t>
            </a:r>
            <a:endParaRPr lang="fr-FR" sz="1200" b="1" dirty="0">
              <a:solidFill>
                <a:schemeClr val="tx1"/>
              </a:solidFill>
            </a:endParaRPr>
          </a:p>
        </p:txBody>
      </p:sp>
      <p:cxnSp>
        <p:nvCxnSpPr>
          <p:cNvPr id="33" name="Connecteur en angle 32">
            <a:extLst>
              <a:ext uri="{FF2B5EF4-FFF2-40B4-BE49-F238E27FC236}">
                <a16:creationId xmlns:a16="http://schemas.microsoft.com/office/drawing/2014/main" id="{CB5E64CA-1639-9549-838F-699CA97E4881}"/>
              </a:ext>
            </a:extLst>
          </p:cNvPr>
          <p:cNvCxnSpPr>
            <a:cxnSpLocks/>
            <a:stCxn id="16" idx="3"/>
            <a:endCxn id="32" idx="1"/>
          </p:cNvCxnSpPr>
          <p:nvPr/>
        </p:nvCxnSpPr>
        <p:spPr>
          <a:xfrm>
            <a:off x="5400476" y="5382239"/>
            <a:ext cx="908407" cy="441858"/>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Connecteur en angle 33">
            <a:extLst>
              <a:ext uri="{FF2B5EF4-FFF2-40B4-BE49-F238E27FC236}">
                <a16:creationId xmlns:a16="http://schemas.microsoft.com/office/drawing/2014/main" id="{43623E8F-4F4B-F546-B8AA-419F67CF0C5F}"/>
              </a:ext>
            </a:extLst>
          </p:cNvPr>
          <p:cNvCxnSpPr>
            <a:cxnSpLocks/>
            <a:stCxn id="16" idx="1"/>
            <a:endCxn id="31" idx="3"/>
          </p:cNvCxnSpPr>
          <p:nvPr/>
        </p:nvCxnSpPr>
        <p:spPr>
          <a:xfrm rot="10800000" flipV="1">
            <a:off x="3171798" y="5382238"/>
            <a:ext cx="926523" cy="429745"/>
          </a:xfrm>
          <a:prstGeom prst="bentConnector3">
            <a:avLst>
              <a:gd name="adj1" fmla="val 50000"/>
            </a:avLst>
          </a:prstGeom>
          <a:solidFill>
            <a:schemeClr val="bg1">
              <a:lumMod val="95000"/>
            </a:schemeClr>
          </a:solidFill>
          <a:ln w="38100">
            <a:solidFill>
              <a:schemeClr val="accent2"/>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5313310"/>
      </p:ext>
    </p:extLst>
  </p:cSld>
  <p:clrMapOvr>
    <a:masterClrMapping/>
  </p:clrMapOvr>
</p:sld>
</file>

<file path=ppt/theme/theme1.xml><?xml version="1.0" encoding="utf-8"?>
<a:theme xmlns:a="http://schemas.openxmlformats.org/drawingml/2006/main" name="CNAM">
  <a:themeElements>
    <a:clrScheme name="Personnalisé 10">
      <a:dk1>
        <a:srgbClr val="141414"/>
      </a:dk1>
      <a:lt1>
        <a:srgbClr val="F8F8F8"/>
      </a:lt1>
      <a:dk2>
        <a:srgbClr val="323232"/>
      </a:dk2>
      <a:lt2>
        <a:srgbClr val="E3DED1"/>
      </a:lt2>
      <a:accent1>
        <a:srgbClr val="FF8000"/>
      </a:accent1>
      <a:accent2>
        <a:srgbClr val="A00000"/>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2B"/>
        </a:solidFill>
        <a:ln>
          <a:solidFill>
            <a:schemeClr val="bg1">
              <a:lumMod val="50000"/>
            </a:schemeClr>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latin typeface="+mn-lt"/>
          </a:defRPr>
        </a:defPPr>
      </a:lstStyle>
    </a:tx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31416</TotalTime>
  <Words>3904</Words>
  <Application>Microsoft Macintosh PowerPoint</Application>
  <PresentationFormat>Affichage à l'écran (4:3)</PresentationFormat>
  <Paragraphs>622</Paragraphs>
  <Slides>44</Slides>
  <Notes>12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44</vt:i4>
      </vt:variant>
    </vt:vector>
  </HeadingPairs>
  <TitlesOfParts>
    <vt:vector size="54" baseType="lpstr">
      <vt:lpstr>Arial</vt:lpstr>
      <vt:lpstr>Arial Black</vt:lpstr>
      <vt:lpstr>Arial Rounded MT Bold</vt:lpstr>
      <vt:lpstr>Calibri</vt:lpstr>
      <vt:lpstr>Helvetica 35 Thin</vt:lpstr>
      <vt:lpstr>Helvetica 45 Light</vt:lpstr>
      <vt:lpstr>Times New Roman</vt:lpstr>
      <vt:lpstr>Wingdings</vt:lpstr>
      <vt:lpstr>Wingdings 3</vt:lpstr>
      <vt:lpstr>CNAM</vt:lpstr>
      <vt:lpstr>Planches de COURS Sources pour les PDF LATEX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Roadmap Areas</vt:lpstr>
      <vt:lpstr>Roadmap Areas</vt:lpstr>
      <vt:lpstr>Roadmap Areas</vt:lpstr>
      <vt:lpstr>Roadmap Areas</vt:lpstr>
    </vt:vector>
  </TitlesOfParts>
  <Company>DPS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Chapitre 0 - Introduction</dc:title>
  <dc:creator>Eric</dc:creator>
  <cp:lastModifiedBy>DUPUIS Eric</cp:lastModifiedBy>
  <cp:revision>212</cp:revision>
  <dcterms:created xsi:type="dcterms:W3CDTF">2003-10-13T21:05:31Z</dcterms:created>
  <dcterms:modified xsi:type="dcterms:W3CDTF">2019-12-04T08:55:00Z</dcterms:modified>
</cp:coreProperties>
</file>